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1460" r:id="rId3"/>
    <p:sldId id="1471" r:id="rId4"/>
    <p:sldId id="1488" r:id="rId5"/>
    <p:sldId id="1472" r:id="rId6"/>
    <p:sldId id="258" r:id="rId7"/>
    <p:sldId id="1461" r:id="rId8"/>
    <p:sldId id="1478" r:id="rId9"/>
    <p:sldId id="272" r:id="rId10"/>
    <p:sldId id="362" r:id="rId11"/>
    <p:sldId id="374" r:id="rId12"/>
    <p:sldId id="1463" r:id="rId13"/>
    <p:sldId id="1464" r:id="rId14"/>
    <p:sldId id="1479" r:id="rId15"/>
    <p:sldId id="1486" r:id="rId16"/>
    <p:sldId id="1482" r:id="rId17"/>
    <p:sldId id="1487" r:id="rId18"/>
    <p:sldId id="1473" r:id="rId19"/>
    <p:sldId id="1474" r:id="rId20"/>
    <p:sldId id="1475" r:id="rId21"/>
    <p:sldId id="1476" r:id="rId22"/>
  </p:sldIdLst>
  <p:sldSz cx="10058400" cy="77724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4"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C800"/>
    <a:srgbClr val="7E7E7E"/>
    <a:srgbClr val="A6A6A6"/>
    <a:srgbClr val="404040"/>
    <a:srgbClr val="FFFFFF"/>
    <a:srgbClr val="F1A78D"/>
    <a:srgbClr val="008CD1"/>
    <a:srgbClr val="E6881B"/>
    <a:srgbClr val="E0B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5B83BD-59AC-4991-808F-834A2E7D0C44}" v="259" dt="2022-02-21T02:58:03.045"/>
    <p1510:client id="{BE761D41-54C5-02CB-99CB-8D61BF60E178}" v="66" dt="2022-02-21T02:57:07.771"/>
    <p1510:client id="{E7595B66-5F08-4D22-86B5-D880A615D3C6}" v="171" dt="2022-02-21T02:29:53.6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94" y="96"/>
      </p:cViewPr>
      <p:guideLst>
        <p:guide orient="horz" pos="2904"/>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NPBSNAS06\Active$\Active\MSLP,%20MusclePharm\Presentations\2022%20Conference\Backup\MSLP%20Financials%20&amp;%20Charts%20-%20AutoRecover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PBSNAS06\Active$\Active\MSLP,%20MusclePharm\Presentations\2022%20Conference\Backup\MSLP%20Financials%20&amp;%20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PBSNAS06\Active$\Active\MSLP,%20MusclePharm\Presentations\2022%20Conference\Backup\MSLP%20Financials%20&amp;%20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PBSNAS06\Active$\Active\MSLP,%20MusclePharm\Presentations\2022%20Conference\Backup\MSLP%20Financials%20&amp;%20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PBSNAS06\Active$\Active\MSLP,%20MusclePharm\Presentations\2022%20Conference\Backup\MSLP%20Financials%20&amp;%20Chart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NPBSNAS06\Active$\Active\MSLP,%20MusclePharm\PIPE%20Roadshow%20Presentation\Social%20Media%20backup.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NPBSNAS06\Active$\Active\MSLP,%20MusclePharm\Presentations\2022%20Conference\Backup\MSLP%20Financials%20&amp;%20Char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3089284892019"/>
          <c:y val="3.1041557305336833E-2"/>
          <c:w val="0.74516560201823123"/>
          <c:h val="0.61781723116660459"/>
        </c:manualLayout>
      </c:layout>
      <c:barChart>
        <c:barDir val="col"/>
        <c:grouping val="clustered"/>
        <c:varyColors val="0"/>
        <c:ser>
          <c:idx val="1"/>
          <c:order val="0"/>
          <c:tx>
            <c:v>Volume</c:v>
          </c:tx>
          <c:spPr>
            <a:solidFill>
              <a:srgbClr val="7E7E7E"/>
            </a:solidFill>
            <a:ln w="0">
              <a:solidFill>
                <a:srgbClr val="7E7E7E"/>
              </a:solidFill>
            </a:ln>
          </c:spPr>
          <c:invertIfNegative val="0"/>
          <c:cat>
            <c:numRef>
              <c:f>'Stock Price'!$B$6:$B$250</c:f>
              <c:numCache>
                <c:formatCode>m/d/yyyy</c:formatCode>
                <c:ptCount val="245"/>
                <c:pt idx="0">
                  <c:v>44260</c:v>
                </c:pt>
                <c:pt idx="1">
                  <c:v>44263</c:v>
                </c:pt>
                <c:pt idx="2">
                  <c:v>44264</c:v>
                </c:pt>
                <c:pt idx="3">
                  <c:v>44265</c:v>
                </c:pt>
                <c:pt idx="4">
                  <c:v>44266</c:v>
                </c:pt>
                <c:pt idx="5">
                  <c:v>44267</c:v>
                </c:pt>
                <c:pt idx="6">
                  <c:v>44270</c:v>
                </c:pt>
                <c:pt idx="7">
                  <c:v>44271</c:v>
                </c:pt>
                <c:pt idx="8">
                  <c:v>44272</c:v>
                </c:pt>
                <c:pt idx="9">
                  <c:v>44273</c:v>
                </c:pt>
                <c:pt idx="10">
                  <c:v>44274</c:v>
                </c:pt>
                <c:pt idx="11">
                  <c:v>44277</c:v>
                </c:pt>
                <c:pt idx="12">
                  <c:v>44278</c:v>
                </c:pt>
                <c:pt idx="13">
                  <c:v>44279</c:v>
                </c:pt>
                <c:pt idx="14">
                  <c:v>44280</c:v>
                </c:pt>
                <c:pt idx="15">
                  <c:v>44281</c:v>
                </c:pt>
                <c:pt idx="16">
                  <c:v>44284</c:v>
                </c:pt>
                <c:pt idx="17">
                  <c:v>44285</c:v>
                </c:pt>
                <c:pt idx="18">
                  <c:v>44286</c:v>
                </c:pt>
                <c:pt idx="19">
                  <c:v>44287</c:v>
                </c:pt>
                <c:pt idx="20">
                  <c:v>44291</c:v>
                </c:pt>
                <c:pt idx="21">
                  <c:v>44292</c:v>
                </c:pt>
                <c:pt idx="22">
                  <c:v>44293</c:v>
                </c:pt>
                <c:pt idx="23">
                  <c:v>44294</c:v>
                </c:pt>
                <c:pt idx="24">
                  <c:v>44295</c:v>
                </c:pt>
                <c:pt idx="25">
                  <c:v>44298</c:v>
                </c:pt>
                <c:pt idx="26">
                  <c:v>44299</c:v>
                </c:pt>
                <c:pt idx="27">
                  <c:v>44300</c:v>
                </c:pt>
                <c:pt idx="28">
                  <c:v>44301</c:v>
                </c:pt>
                <c:pt idx="29">
                  <c:v>44302</c:v>
                </c:pt>
                <c:pt idx="30">
                  <c:v>44305</c:v>
                </c:pt>
                <c:pt idx="31">
                  <c:v>44306</c:v>
                </c:pt>
                <c:pt idx="32">
                  <c:v>44307</c:v>
                </c:pt>
                <c:pt idx="33">
                  <c:v>44308</c:v>
                </c:pt>
                <c:pt idx="34">
                  <c:v>44309</c:v>
                </c:pt>
                <c:pt idx="35">
                  <c:v>44312</c:v>
                </c:pt>
                <c:pt idx="36">
                  <c:v>44313</c:v>
                </c:pt>
                <c:pt idx="37">
                  <c:v>44314</c:v>
                </c:pt>
                <c:pt idx="38">
                  <c:v>44315</c:v>
                </c:pt>
                <c:pt idx="39">
                  <c:v>44316</c:v>
                </c:pt>
                <c:pt idx="40">
                  <c:v>44319</c:v>
                </c:pt>
                <c:pt idx="41">
                  <c:v>44320</c:v>
                </c:pt>
                <c:pt idx="42">
                  <c:v>44321</c:v>
                </c:pt>
                <c:pt idx="43">
                  <c:v>44322</c:v>
                </c:pt>
                <c:pt idx="44">
                  <c:v>44323</c:v>
                </c:pt>
                <c:pt idx="45">
                  <c:v>44326</c:v>
                </c:pt>
                <c:pt idx="46">
                  <c:v>44327</c:v>
                </c:pt>
                <c:pt idx="47">
                  <c:v>44328</c:v>
                </c:pt>
                <c:pt idx="48">
                  <c:v>44329</c:v>
                </c:pt>
                <c:pt idx="49">
                  <c:v>44330</c:v>
                </c:pt>
                <c:pt idx="50">
                  <c:v>44333</c:v>
                </c:pt>
                <c:pt idx="51">
                  <c:v>44334</c:v>
                </c:pt>
                <c:pt idx="52">
                  <c:v>44335</c:v>
                </c:pt>
                <c:pt idx="53">
                  <c:v>44336</c:v>
                </c:pt>
                <c:pt idx="54">
                  <c:v>44337</c:v>
                </c:pt>
                <c:pt idx="55">
                  <c:v>44340</c:v>
                </c:pt>
                <c:pt idx="56">
                  <c:v>44341</c:v>
                </c:pt>
                <c:pt idx="57">
                  <c:v>44342</c:v>
                </c:pt>
                <c:pt idx="58">
                  <c:v>44343</c:v>
                </c:pt>
                <c:pt idx="59">
                  <c:v>44344</c:v>
                </c:pt>
                <c:pt idx="60">
                  <c:v>44348</c:v>
                </c:pt>
                <c:pt idx="61">
                  <c:v>44349</c:v>
                </c:pt>
                <c:pt idx="62">
                  <c:v>44350</c:v>
                </c:pt>
                <c:pt idx="63">
                  <c:v>44351</c:v>
                </c:pt>
                <c:pt idx="64">
                  <c:v>44354</c:v>
                </c:pt>
                <c:pt idx="65">
                  <c:v>44355</c:v>
                </c:pt>
                <c:pt idx="66">
                  <c:v>44356</c:v>
                </c:pt>
                <c:pt idx="67">
                  <c:v>44357</c:v>
                </c:pt>
                <c:pt idx="68">
                  <c:v>44358</c:v>
                </c:pt>
                <c:pt idx="69">
                  <c:v>44361</c:v>
                </c:pt>
                <c:pt idx="70">
                  <c:v>44362</c:v>
                </c:pt>
                <c:pt idx="71">
                  <c:v>44363</c:v>
                </c:pt>
                <c:pt idx="72">
                  <c:v>44364</c:v>
                </c:pt>
                <c:pt idx="73">
                  <c:v>44365</c:v>
                </c:pt>
                <c:pt idx="74">
                  <c:v>44368</c:v>
                </c:pt>
                <c:pt idx="75">
                  <c:v>44369</c:v>
                </c:pt>
                <c:pt idx="76">
                  <c:v>44370</c:v>
                </c:pt>
                <c:pt idx="77">
                  <c:v>44371</c:v>
                </c:pt>
                <c:pt idx="78">
                  <c:v>44372</c:v>
                </c:pt>
                <c:pt idx="79">
                  <c:v>44375</c:v>
                </c:pt>
                <c:pt idx="80">
                  <c:v>44376</c:v>
                </c:pt>
                <c:pt idx="81">
                  <c:v>44377</c:v>
                </c:pt>
                <c:pt idx="82">
                  <c:v>44378</c:v>
                </c:pt>
                <c:pt idx="83">
                  <c:v>44379</c:v>
                </c:pt>
                <c:pt idx="84">
                  <c:v>44383</c:v>
                </c:pt>
                <c:pt idx="85">
                  <c:v>44384</c:v>
                </c:pt>
                <c:pt idx="86">
                  <c:v>44385</c:v>
                </c:pt>
                <c:pt idx="87">
                  <c:v>44386</c:v>
                </c:pt>
                <c:pt idx="88">
                  <c:v>44389</c:v>
                </c:pt>
                <c:pt idx="89">
                  <c:v>44390</c:v>
                </c:pt>
                <c:pt idx="90">
                  <c:v>44391</c:v>
                </c:pt>
                <c:pt idx="91">
                  <c:v>44392</c:v>
                </c:pt>
                <c:pt idx="92">
                  <c:v>44393</c:v>
                </c:pt>
                <c:pt idx="93">
                  <c:v>44396</c:v>
                </c:pt>
                <c:pt idx="94">
                  <c:v>44397</c:v>
                </c:pt>
                <c:pt idx="95">
                  <c:v>44398</c:v>
                </c:pt>
                <c:pt idx="96">
                  <c:v>44399</c:v>
                </c:pt>
                <c:pt idx="97">
                  <c:v>44400</c:v>
                </c:pt>
                <c:pt idx="98">
                  <c:v>44403</c:v>
                </c:pt>
                <c:pt idx="99">
                  <c:v>44404</c:v>
                </c:pt>
                <c:pt idx="100">
                  <c:v>44405</c:v>
                </c:pt>
                <c:pt idx="101">
                  <c:v>44406</c:v>
                </c:pt>
                <c:pt idx="102">
                  <c:v>44407</c:v>
                </c:pt>
                <c:pt idx="103">
                  <c:v>44410</c:v>
                </c:pt>
                <c:pt idx="104">
                  <c:v>44411</c:v>
                </c:pt>
                <c:pt idx="105">
                  <c:v>44412</c:v>
                </c:pt>
                <c:pt idx="106">
                  <c:v>44413</c:v>
                </c:pt>
                <c:pt idx="107">
                  <c:v>44414</c:v>
                </c:pt>
                <c:pt idx="108">
                  <c:v>44417</c:v>
                </c:pt>
                <c:pt idx="109">
                  <c:v>44418</c:v>
                </c:pt>
                <c:pt idx="110">
                  <c:v>44419</c:v>
                </c:pt>
                <c:pt idx="111">
                  <c:v>44420</c:v>
                </c:pt>
                <c:pt idx="112">
                  <c:v>44421</c:v>
                </c:pt>
                <c:pt idx="113">
                  <c:v>44424</c:v>
                </c:pt>
                <c:pt idx="114">
                  <c:v>44425</c:v>
                </c:pt>
                <c:pt idx="115">
                  <c:v>44426</c:v>
                </c:pt>
                <c:pt idx="116">
                  <c:v>44427</c:v>
                </c:pt>
                <c:pt idx="117">
                  <c:v>44428</c:v>
                </c:pt>
                <c:pt idx="118">
                  <c:v>44431</c:v>
                </c:pt>
                <c:pt idx="119">
                  <c:v>44432</c:v>
                </c:pt>
                <c:pt idx="120">
                  <c:v>44433</c:v>
                </c:pt>
                <c:pt idx="121">
                  <c:v>44434</c:v>
                </c:pt>
                <c:pt idx="122">
                  <c:v>44435</c:v>
                </c:pt>
                <c:pt idx="123">
                  <c:v>44438</c:v>
                </c:pt>
                <c:pt idx="124">
                  <c:v>44439</c:v>
                </c:pt>
                <c:pt idx="125">
                  <c:v>44440</c:v>
                </c:pt>
                <c:pt idx="126">
                  <c:v>44441</c:v>
                </c:pt>
                <c:pt idx="127">
                  <c:v>44442</c:v>
                </c:pt>
                <c:pt idx="128">
                  <c:v>44446</c:v>
                </c:pt>
                <c:pt idx="129">
                  <c:v>44447</c:v>
                </c:pt>
                <c:pt idx="130">
                  <c:v>44448</c:v>
                </c:pt>
                <c:pt idx="131">
                  <c:v>44449</c:v>
                </c:pt>
                <c:pt idx="132">
                  <c:v>44452</c:v>
                </c:pt>
                <c:pt idx="133">
                  <c:v>44453</c:v>
                </c:pt>
                <c:pt idx="134">
                  <c:v>44454</c:v>
                </c:pt>
                <c:pt idx="135">
                  <c:v>44455</c:v>
                </c:pt>
                <c:pt idx="136">
                  <c:v>44456</c:v>
                </c:pt>
                <c:pt idx="137">
                  <c:v>44459</c:v>
                </c:pt>
                <c:pt idx="138">
                  <c:v>44460</c:v>
                </c:pt>
                <c:pt idx="139">
                  <c:v>44461</c:v>
                </c:pt>
                <c:pt idx="140">
                  <c:v>44462</c:v>
                </c:pt>
                <c:pt idx="141">
                  <c:v>44466</c:v>
                </c:pt>
                <c:pt idx="142">
                  <c:v>44467</c:v>
                </c:pt>
                <c:pt idx="143">
                  <c:v>44468</c:v>
                </c:pt>
                <c:pt idx="144">
                  <c:v>44469</c:v>
                </c:pt>
                <c:pt idx="145">
                  <c:v>44473</c:v>
                </c:pt>
                <c:pt idx="146">
                  <c:v>44474</c:v>
                </c:pt>
                <c:pt idx="147">
                  <c:v>44475</c:v>
                </c:pt>
                <c:pt idx="148">
                  <c:v>44476</c:v>
                </c:pt>
                <c:pt idx="149">
                  <c:v>44477</c:v>
                </c:pt>
                <c:pt idx="150">
                  <c:v>44480</c:v>
                </c:pt>
                <c:pt idx="151">
                  <c:v>44481</c:v>
                </c:pt>
                <c:pt idx="152">
                  <c:v>44482</c:v>
                </c:pt>
                <c:pt idx="153">
                  <c:v>44483</c:v>
                </c:pt>
                <c:pt idx="154">
                  <c:v>44484</c:v>
                </c:pt>
                <c:pt idx="155">
                  <c:v>44487</c:v>
                </c:pt>
                <c:pt idx="156">
                  <c:v>44488</c:v>
                </c:pt>
                <c:pt idx="157">
                  <c:v>44489</c:v>
                </c:pt>
                <c:pt idx="158">
                  <c:v>44490</c:v>
                </c:pt>
                <c:pt idx="159">
                  <c:v>44491</c:v>
                </c:pt>
                <c:pt idx="160">
                  <c:v>44494</c:v>
                </c:pt>
                <c:pt idx="161">
                  <c:v>44495</c:v>
                </c:pt>
                <c:pt idx="162">
                  <c:v>44496</c:v>
                </c:pt>
                <c:pt idx="163">
                  <c:v>44497</c:v>
                </c:pt>
                <c:pt idx="164">
                  <c:v>44498</c:v>
                </c:pt>
                <c:pt idx="165">
                  <c:v>44501</c:v>
                </c:pt>
                <c:pt idx="166">
                  <c:v>44502</c:v>
                </c:pt>
                <c:pt idx="167">
                  <c:v>44503</c:v>
                </c:pt>
                <c:pt idx="168">
                  <c:v>44504</c:v>
                </c:pt>
                <c:pt idx="169">
                  <c:v>44505</c:v>
                </c:pt>
                <c:pt idx="170">
                  <c:v>44508</c:v>
                </c:pt>
                <c:pt idx="171">
                  <c:v>44509</c:v>
                </c:pt>
                <c:pt idx="172">
                  <c:v>44510</c:v>
                </c:pt>
                <c:pt idx="173">
                  <c:v>44511</c:v>
                </c:pt>
                <c:pt idx="174">
                  <c:v>44512</c:v>
                </c:pt>
                <c:pt idx="175">
                  <c:v>44515</c:v>
                </c:pt>
                <c:pt idx="176">
                  <c:v>44516</c:v>
                </c:pt>
                <c:pt idx="177">
                  <c:v>44517</c:v>
                </c:pt>
                <c:pt idx="178">
                  <c:v>44518</c:v>
                </c:pt>
                <c:pt idx="179">
                  <c:v>44519</c:v>
                </c:pt>
                <c:pt idx="180">
                  <c:v>44522</c:v>
                </c:pt>
                <c:pt idx="181">
                  <c:v>44523</c:v>
                </c:pt>
                <c:pt idx="182">
                  <c:v>44524</c:v>
                </c:pt>
                <c:pt idx="183">
                  <c:v>44526</c:v>
                </c:pt>
                <c:pt idx="184">
                  <c:v>44529</c:v>
                </c:pt>
                <c:pt idx="185">
                  <c:v>44530</c:v>
                </c:pt>
                <c:pt idx="186">
                  <c:v>44531</c:v>
                </c:pt>
                <c:pt idx="187">
                  <c:v>44532</c:v>
                </c:pt>
                <c:pt idx="188">
                  <c:v>44533</c:v>
                </c:pt>
                <c:pt idx="189">
                  <c:v>44536</c:v>
                </c:pt>
                <c:pt idx="190">
                  <c:v>44537</c:v>
                </c:pt>
                <c:pt idx="191">
                  <c:v>44538</c:v>
                </c:pt>
                <c:pt idx="192">
                  <c:v>44539</c:v>
                </c:pt>
                <c:pt idx="193">
                  <c:v>44540</c:v>
                </c:pt>
                <c:pt idx="194">
                  <c:v>44543</c:v>
                </c:pt>
                <c:pt idx="195">
                  <c:v>44544</c:v>
                </c:pt>
                <c:pt idx="196">
                  <c:v>44545</c:v>
                </c:pt>
                <c:pt idx="197">
                  <c:v>44546</c:v>
                </c:pt>
                <c:pt idx="198">
                  <c:v>44547</c:v>
                </c:pt>
                <c:pt idx="199">
                  <c:v>44550</c:v>
                </c:pt>
                <c:pt idx="200">
                  <c:v>44551</c:v>
                </c:pt>
                <c:pt idx="201">
                  <c:v>44552</c:v>
                </c:pt>
                <c:pt idx="202">
                  <c:v>44553</c:v>
                </c:pt>
                <c:pt idx="203">
                  <c:v>44557</c:v>
                </c:pt>
                <c:pt idx="204">
                  <c:v>44558</c:v>
                </c:pt>
                <c:pt idx="205">
                  <c:v>44559</c:v>
                </c:pt>
                <c:pt idx="206">
                  <c:v>44560</c:v>
                </c:pt>
                <c:pt idx="207">
                  <c:v>44561</c:v>
                </c:pt>
                <c:pt idx="208">
                  <c:v>44565</c:v>
                </c:pt>
                <c:pt idx="209">
                  <c:v>44566</c:v>
                </c:pt>
                <c:pt idx="210">
                  <c:v>44567</c:v>
                </c:pt>
                <c:pt idx="211">
                  <c:v>44568</c:v>
                </c:pt>
                <c:pt idx="212">
                  <c:v>44571</c:v>
                </c:pt>
                <c:pt idx="213">
                  <c:v>44573</c:v>
                </c:pt>
                <c:pt idx="214">
                  <c:v>44579</c:v>
                </c:pt>
                <c:pt idx="215">
                  <c:v>44580</c:v>
                </c:pt>
                <c:pt idx="216">
                  <c:v>44582</c:v>
                </c:pt>
                <c:pt idx="217">
                  <c:v>44585</c:v>
                </c:pt>
                <c:pt idx="218">
                  <c:v>44586</c:v>
                </c:pt>
                <c:pt idx="219">
                  <c:v>44587</c:v>
                </c:pt>
                <c:pt idx="220">
                  <c:v>44588</c:v>
                </c:pt>
                <c:pt idx="221">
                  <c:v>44589</c:v>
                </c:pt>
                <c:pt idx="222">
                  <c:v>44592</c:v>
                </c:pt>
                <c:pt idx="223">
                  <c:v>44593</c:v>
                </c:pt>
                <c:pt idx="224">
                  <c:v>44595</c:v>
                </c:pt>
                <c:pt idx="225">
                  <c:v>44596</c:v>
                </c:pt>
                <c:pt idx="226">
                  <c:v>44599</c:v>
                </c:pt>
                <c:pt idx="227">
                  <c:v>44600</c:v>
                </c:pt>
                <c:pt idx="228">
                  <c:v>44601</c:v>
                </c:pt>
                <c:pt idx="229">
                  <c:v>44602</c:v>
                </c:pt>
                <c:pt idx="230">
                  <c:v>44603</c:v>
                </c:pt>
                <c:pt idx="231">
                  <c:v>44606</c:v>
                </c:pt>
                <c:pt idx="232">
                  <c:v>44607</c:v>
                </c:pt>
                <c:pt idx="233">
                  <c:v>44608</c:v>
                </c:pt>
                <c:pt idx="234">
                  <c:v>44609</c:v>
                </c:pt>
                <c:pt idx="235">
                  <c:v>44610</c:v>
                </c:pt>
                <c:pt idx="236">
                  <c:v>44614</c:v>
                </c:pt>
                <c:pt idx="237">
                  <c:v>44615</c:v>
                </c:pt>
                <c:pt idx="238">
                  <c:v>44616</c:v>
                </c:pt>
                <c:pt idx="239">
                  <c:v>44620</c:v>
                </c:pt>
                <c:pt idx="240">
                  <c:v>44621</c:v>
                </c:pt>
                <c:pt idx="241">
                  <c:v>44622</c:v>
                </c:pt>
                <c:pt idx="242">
                  <c:v>44623</c:v>
                </c:pt>
                <c:pt idx="243">
                  <c:v>44624</c:v>
                </c:pt>
              </c:numCache>
            </c:numRef>
          </c:cat>
          <c:val>
            <c:numRef>
              <c:f>'Stock Price'!$D$6:$D$250</c:f>
              <c:numCache>
                <c:formatCode>0</c:formatCode>
                <c:ptCount val="245"/>
                <c:pt idx="0">
                  <c:v>14670</c:v>
                </c:pt>
                <c:pt idx="1">
                  <c:v>4250</c:v>
                </c:pt>
                <c:pt idx="2">
                  <c:v>10660</c:v>
                </c:pt>
                <c:pt idx="3">
                  <c:v>1020.0000000000001</c:v>
                </c:pt>
                <c:pt idx="4">
                  <c:v>2130</c:v>
                </c:pt>
                <c:pt idx="5">
                  <c:v>24840</c:v>
                </c:pt>
                <c:pt idx="6">
                  <c:v>87130</c:v>
                </c:pt>
                <c:pt idx="7">
                  <c:v>4860</c:v>
                </c:pt>
                <c:pt idx="8">
                  <c:v>7100</c:v>
                </c:pt>
                <c:pt idx="9">
                  <c:v>17040</c:v>
                </c:pt>
                <c:pt idx="10">
                  <c:v>1680</c:v>
                </c:pt>
                <c:pt idx="11">
                  <c:v>20800</c:v>
                </c:pt>
                <c:pt idx="12">
                  <c:v>3010</c:v>
                </c:pt>
                <c:pt idx="13">
                  <c:v>1000</c:v>
                </c:pt>
                <c:pt idx="14">
                  <c:v>6300</c:v>
                </c:pt>
                <c:pt idx="15">
                  <c:v>15020</c:v>
                </c:pt>
                <c:pt idx="16">
                  <c:v>7830</c:v>
                </c:pt>
                <c:pt idx="17">
                  <c:v>362900</c:v>
                </c:pt>
                <c:pt idx="18">
                  <c:v>60880</c:v>
                </c:pt>
                <c:pt idx="19">
                  <c:v>76890</c:v>
                </c:pt>
                <c:pt idx="20">
                  <c:v>70190</c:v>
                </c:pt>
                <c:pt idx="21">
                  <c:v>15570</c:v>
                </c:pt>
                <c:pt idx="22">
                  <c:v>9850</c:v>
                </c:pt>
                <c:pt idx="23">
                  <c:v>14100</c:v>
                </c:pt>
                <c:pt idx="24">
                  <c:v>8280</c:v>
                </c:pt>
                <c:pt idx="25">
                  <c:v>11910</c:v>
                </c:pt>
                <c:pt idx="26">
                  <c:v>4300</c:v>
                </c:pt>
                <c:pt idx="27">
                  <c:v>10720</c:v>
                </c:pt>
                <c:pt idx="28">
                  <c:v>21570</c:v>
                </c:pt>
                <c:pt idx="29">
                  <c:v>4440</c:v>
                </c:pt>
                <c:pt idx="30">
                  <c:v>11960</c:v>
                </c:pt>
                <c:pt idx="31">
                  <c:v>6140</c:v>
                </c:pt>
                <c:pt idx="32">
                  <c:v>6990</c:v>
                </c:pt>
                <c:pt idx="33">
                  <c:v>14090</c:v>
                </c:pt>
                <c:pt idx="34">
                  <c:v>8630</c:v>
                </c:pt>
                <c:pt idx="35">
                  <c:v>31430</c:v>
                </c:pt>
                <c:pt idx="36">
                  <c:v>8350</c:v>
                </c:pt>
                <c:pt idx="37">
                  <c:v>1630</c:v>
                </c:pt>
                <c:pt idx="38">
                  <c:v>16400</c:v>
                </c:pt>
                <c:pt idx="39">
                  <c:v>20710</c:v>
                </c:pt>
                <c:pt idx="40">
                  <c:v>12880</c:v>
                </c:pt>
                <c:pt idx="41">
                  <c:v>670</c:v>
                </c:pt>
                <c:pt idx="42">
                  <c:v>1440</c:v>
                </c:pt>
                <c:pt idx="43">
                  <c:v>9940</c:v>
                </c:pt>
                <c:pt idx="44">
                  <c:v>28700</c:v>
                </c:pt>
                <c:pt idx="45">
                  <c:v>500</c:v>
                </c:pt>
                <c:pt idx="46">
                  <c:v>13880</c:v>
                </c:pt>
                <c:pt idx="47">
                  <c:v>17350</c:v>
                </c:pt>
                <c:pt idx="48">
                  <c:v>21230</c:v>
                </c:pt>
                <c:pt idx="49">
                  <c:v>12050</c:v>
                </c:pt>
                <c:pt idx="50">
                  <c:v>3850</c:v>
                </c:pt>
                <c:pt idx="51">
                  <c:v>4960</c:v>
                </c:pt>
                <c:pt idx="52">
                  <c:v>6040</c:v>
                </c:pt>
                <c:pt idx="53">
                  <c:v>20150</c:v>
                </c:pt>
                <c:pt idx="54">
                  <c:v>22940</c:v>
                </c:pt>
                <c:pt idx="55">
                  <c:v>20960</c:v>
                </c:pt>
                <c:pt idx="56">
                  <c:v>18290</c:v>
                </c:pt>
                <c:pt idx="57">
                  <c:v>31510.000000000004</c:v>
                </c:pt>
                <c:pt idx="58">
                  <c:v>1000</c:v>
                </c:pt>
                <c:pt idx="59">
                  <c:v>18040</c:v>
                </c:pt>
                <c:pt idx="60">
                  <c:v>7140</c:v>
                </c:pt>
                <c:pt idx="61">
                  <c:v>22060</c:v>
                </c:pt>
                <c:pt idx="62">
                  <c:v>9240</c:v>
                </c:pt>
                <c:pt idx="63">
                  <c:v>70480</c:v>
                </c:pt>
                <c:pt idx="64">
                  <c:v>41250</c:v>
                </c:pt>
                <c:pt idx="65">
                  <c:v>67130</c:v>
                </c:pt>
                <c:pt idx="66">
                  <c:v>136640</c:v>
                </c:pt>
                <c:pt idx="67">
                  <c:v>78780</c:v>
                </c:pt>
                <c:pt idx="68">
                  <c:v>25690</c:v>
                </c:pt>
                <c:pt idx="69">
                  <c:v>9360</c:v>
                </c:pt>
                <c:pt idx="70">
                  <c:v>7410</c:v>
                </c:pt>
                <c:pt idx="71">
                  <c:v>3510</c:v>
                </c:pt>
                <c:pt idx="72">
                  <c:v>7060</c:v>
                </c:pt>
                <c:pt idx="73">
                  <c:v>11190</c:v>
                </c:pt>
                <c:pt idx="74">
                  <c:v>5380</c:v>
                </c:pt>
                <c:pt idx="75">
                  <c:v>9230</c:v>
                </c:pt>
                <c:pt idx="76">
                  <c:v>8050</c:v>
                </c:pt>
                <c:pt idx="77">
                  <c:v>3500</c:v>
                </c:pt>
                <c:pt idx="78">
                  <c:v>4670</c:v>
                </c:pt>
                <c:pt idx="79">
                  <c:v>8520</c:v>
                </c:pt>
                <c:pt idx="80">
                  <c:v>3330</c:v>
                </c:pt>
                <c:pt idx="81">
                  <c:v>2360</c:v>
                </c:pt>
                <c:pt idx="82">
                  <c:v>2430</c:v>
                </c:pt>
                <c:pt idx="83">
                  <c:v>1220</c:v>
                </c:pt>
                <c:pt idx="84">
                  <c:v>15160</c:v>
                </c:pt>
                <c:pt idx="85">
                  <c:v>5900</c:v>
                </c:pt>
                <c:pt idx="86">
                  <c:v>7150</c:v>
                </c:pt>
                <c:pt idx="87">
                  <c:v>2270</c:v>
                </c:pt>
                <c:pt idx="88">
                  <c:v>6160</c:v>
                </c:pt>
                <c:pt idx="89">
                  <c:v>2870</c:v>
                </c:pt>
                <c:pt idx="90">
                  <c:v>13770</c:v>
                </c:pt>
                <c:pt idx="91">
                  <c:v>21900</c:v>
                </c:pt>
                <c:pt idx="92">
                  <c:v>1440</c:v>
                </c:pt>
                <c:pt idx="93">
                  <c:v>9450</c:v>
                </c:pt>
                <c:pt idx="94">
                  <c:v>20630</c:v>
                </c:pt>
                <c:pt idx="95">
                  <c:v>14610</c:v>
                </c:pt>
                <c:pt idx="96">
                  <c:v>5460</c:v>
                </c:pt>
                <c:pt idx="97">
                  <c:v>31120</c:v>
                </c:pt>
                <c:pt idx="98">
                  <c:v>510.00000000000006</c:v>
                </c:pt>
                <c:pt idx="99">
                  <c:v>11980</c:v>
                </c:pt>
                <c:pt idx="100">
                  <c:v>990</c:v>
                </c:pt>
                <c:pt idx="101">
                  <c:v>6880</c:v>
                </c:pt>
                <c:pt idx="102">
                  <c:v>4170</c:v>
                </c:pt>
                <c:pt idx="103">
                  <c:v>7660</c:v>
                </c:pt>
                <c:pt idx="104">
                  <c:v>12440</c:v>
                </c:pt>
                <c:pt idx="105">
                  <c:v>10640</c:v>
                </c:pt>
                <c:pt idx="106">
                  <c:v>28760</c:v>
                </c:pt>
                <c:pt idx="107">
                  <c:v>19670</c:v>
                </c:pt>
                <c:pt idx="108">
                  <c:v>3170</c:v>
                </c:pt>
                <c:pt idx="109">
                  <c:v>1490</c:v>
                </c:pt>
                <c:pt idx="110">
                  <c:v>960</c:v>
                </c:pt>
                <c:pt idx="111">
                  <c:v>17190</c:v>
                </c:pt>
                <c:pt idx="112">
                  <c:v>4900</c:v>
                </c:pt>
                <c:pt idx="113">
                  <c:v>21070</c:v>
                </c:pt>
                <c:pt idx="114">
                  <c:v>146340</c:v>
                </c:pt>
                <c:pt idx="115">
                  <c:v>4510</c:v>
                </c:pt>
                <c:pt idx="116">
                  <c:v>12290</c:v>
                </c:pt>
                <c:pt idx="117">
                  <c:v>7270</c:v>
                </c:pt>
                <c:pt idx="118">
                  <c:v>17820</c:v>
                </c:pt>
                <c:pt idx="119">
                  <c:v>22500</c:v>
                </c:pt>
                <c:pt idx="120">
                  <c:v>37460</c:v>
                </c:pt>
                <c:pt idx="121">
                  <c:v>12060</c:v>
                </c:pt>
                <c:pt idx="122">
                  <c:v>6440</c:v>
                </c:pt>
                <c:pt idx="123">
                  <c:v>3010</c:v>
                </c:pt>
                <c:pt idx="124">
                  <c:v>12080</c:v>
                </c:pt>
                <c:pt idx="125">
                  <c:v>39650</c:v>
                </c:pt>
                <c:pt idx="126">
                  <c:v>6240</c:v>
                </c:pt>
                <c:pt idx="127">
                  <c:v>7550</c:v>
                </c:pt>
                <c:pt idx="128">
                  <c:v>1250</c:v>
                </c:pt>
                <c:pt idx="129">
                  <c:v>27070</c:v>
                </c:pt>
                <c:pt idx="130">
                  <c:v>3440</c:v>
                </c:pt>
                <c:pt idx="131">
                  <c:v>4029.9999999999995</c:v>
                </c:pt>
                <c:pt idx="132">
                  <c:v>26830</c:v>
                </c:pt>
                <c:pt idx="133">
                  <c:v>2440</c:v>
                </c:pt>
                <c:pt idx="134">
                  <c:v>4980</c:v>
                </c:pt>
                <c:pt idx="135">
                  <c:v>5770</c:v>
                </c:pt>
                <c:pt idx="136">
                  <c:v>14420</c:v>
                </c:pt>
                <c:pt idx="137">
                  <c:v>2350</c:v>
                </c:pt>
                <c:pt idx="138">
                  <c:v>45150</c:v>
                </c:pt>
                <c:pt idx="139">
                  <c:v>18940</c:v>
                </c:pt>
                <c:pt idx="140">
                  <c:v>220</c:v>
                </c:pt>
                <c:pt idx="141">
                  <c:v>780</c:v>
                </c:pt>
                <c:pt idx="142">
                  <c:v>3640</c:v>
                </c:pt>
                <c:pt idx="143">
                  <c:v>100</c:v>
                </c:pt>
                <c:pt idx="144">
                  <c:v>230</c:v>
                </c:pt>
                <c:pt idx="145">
                  <c:v>370</c:v>
                </c:pt>
                <c:pt idx="146">
                  <c:v>4620</c:v>
                </c:pt>
                <c:pt idx="147">
                  <c:v>8550</c:v>
                </c:pt>
                <c:pt idx="148">
                  <c:v>20010</c:v>
                </c:pt>
                <c:pt idx="149">
                  <c:v>22200</c:v>
                </c:pt>
                <c:pt idx="150">
                  <c:v>3160</c:v>
                </c:pt>
                <c:pt idx="151">
                  <c:v>7520</c:v>
                </c:pt>
                <c:pt idx="152">
                  <c:v>39990</c:v>
                </c:pt>
                <c:pt idx="153">
                  <c:v>6890</c:v>
                </c:pt>
                <c:pt idx="154">
                  <c:v>9890</c:v>
                </c:pt>
                <c:pt idx="155">
                  <c:v>1350</c:v>
                </c:pt>
                <c:pt idx="156">
                  <c:v>800</c:v>
                </c:pt>
                <c:pt idx="157">
                  <c:v>2410</c:v>
                </c:pt>
                <c:pt idx="158">
                  <c:v>2210</c:v>
                </c:pt>
                <c:pt idx="159">
                  <c:v>10070</c:v>
                </c:pt>
                <c:pt idx="160">
                  <c:v>10150</c:v>
                </c:pt>
                <c:pt idx="161">
                  <c:v>2650</c:v>
                </c:pt>
                <c:pt idx="162">
                  <c:v>3700</c:v>
                </c:pt>
                <c:pt idx="163">
                  <c:v>17600</c:v>
                </c:pt>
                <c:pt idx="164">
                  <c:v>23250</c:v>
                </c:pt>
                <c:pt idx="165">
                  <c:v>8680</c:v>
                </c:pt>
                <c:pt idx="166">
                  <c:v>4490</c:v>
                </c:pt>
                <c:pt idx="167">
                  <c:v>7840</c:v>
                </c:pt>
                <c:pt idx="168">
                  <c:v>18370</c:v>
                </c:pt>
                <c:pt idx="169">
                  <c:v>12180</c:v>
                </c:pt>
                <c:pt idx="170">
                  <c:v>17500</c:v>
                </c:pt>
                <c:pt idx="171">
                  <c:v>23620</c:v>
                </c:pt>
                <c:pt idx="172">
                  <c:v>6370</c:v>
                </c:pt>
                <c:pt idx="173">
                  <c:v>10000</c:v>
                </c:pt>
                <c:pt idx="174">
                  <c:v>6780</c:v>
                </c:pt>
                <c:pt idx="175">
                  <c:v>4730</c:v>
                </c:pt>
                <c:pt idx="176">
                  <c:v>79210</c:v>
                </c:pt>
                <c:pt idx="177">
                  <c:v>113220</c:v>
                </c:pt>
                <c:pt idx="178">
                  <c:v>30280</c:v>
                </c:pt>
                <c:pt idx="179">
                  <c:v>4820</c:v>
                </c:pt>
                <c:pt idx="180">
                  <c:v>23410</c:v>
                </c:pt>
                <c:pt idx="181">
                  <c:v>3520</c:v>
                </c:pt>
                <c:pt idx="182">
                  <c:v>13800</c:v>
                </c:pt>
                <c:pt idx="183">
                  <c:v>500</c:v>
                </c:pt>
                <c:pt idx="184">
                  <c:v>3030</c:v>
                </c:pt>
                <c:pt idx="185">
                  <c:v>27090</c:v>
                </c:pt>
                <c:pt idx="186">
                  <c:v>9700</c:v>
                </c:pt>
                <c:pt idx="187">
                  <c:v>23530</c:v>
                </c:pt>
                <c:pt idx="188">
                  <c:v>11800</c:v>
                </c:pt>
                <c:pt idx="189">
                  <c:v>11310</c:v>
                </c:pt>
                <c:pt idx="190">
                  <c:v>21330</c:v>
                </c:pt>
                <c:pt idx="191">
                  <c:v>15360</c:v>
                </c:pt>
                <c:pt idx="192">
                  <c:v>45170</c:v>
                </c:pt>
                <c:pt idx="193">
                  <c:v>10090</c:v>
                </c:pt>
                <c:pt idx="194">
                  <c:v>20000</c:v>
                </c:pt>
                <c:pt idx="195">
                  <c:v>7190</c:v>
                </c:pt>
                <c:pt idx="196">
                  <c:v>37540</c:v>
                </c:pt>
                <c:pt idx="197">
                  <c:v>2450</c:v>
                </c:pt>
                <c:pt idx="198">
                  <c:v>13840</c:v>
                </c:pt>
                <c:pt idx="199">
                  <c:v>16710</c:v>
                </c:pt>
                <c:pt idx="200">
                  <c:v>5420</c:v>
                </c:pt>
                <c:pt idx="201">
                  <c:v>16280</c:v>
                </c:pt>
                <c:pt idx="202">
                  <c:v>13030</c:v>
                </c:pt>
                <c:pt idx="203">
                  <c:v>49640</c:v>
                </c:pt>
                <c:pt idx="204">
                  <c:v>48710</c:v>
                </c:pt>
                <c:pt idx="205">
                  <c:v>30630</c:v>
                </c:pt>
                <c:pt idx="206">
                  <c:v>18040</c:v>
                </c:pt>
                <c:pt idx="207">
                  <c:v>47250</c:v>
                </c:pt>
                <c:pt idx="208">
                  <c:v>4040</c:v>
                </c:pt>
                <c:pt idx="209">
                  <c:v>22820</c:v>
                </c:pt>
                <c:pt idx="210">
                  <c:v>7740</c:v>
                </c:pt>
                <c:pt idx="211">
                  <c:v>41050</c:v>
                </c:pt>
                <c:pt idx="212">
                  <c:v>8610</c:v>
                </c:pt>
                <c:pt idx="213">
                  <c:v>4500</c:v>
                </c:pt>
                <c:pt idx="214">
                  <c:v>680</c:v>
                </c:pt>
                <c:pt idx="215">
                  <c:v>8670</c:v>
                </c:pt>
                <c:pt idx="216">
                  <c:v>17140</c:v>
                </c:pt>
                <c:pt idx="217">
                  <c:v>10420</c:v>
                </c:pt>
                <c:pt idx="218">
                  <c:v>20300</c:v>
                </c:pt>
                <c:pt idx="219">
                  <c:v>50160</c:v>
                </c:pt>
                <c:pt idx="220">
                  <c:v>9600</c:v>
                </c:pt>
                <c:pt idx="221">
                  <c:v>29800</c:v>
                </c:pt>
                <c:pt idx="222">
                  <c:v>1610</c:v>
                </c:pt>
                <c:pt idx="223">
                  <c:v>690</c:v>
                </c:pt>
                <c:pt idx="224">
                  <c:v>39330</c:v>
                </c:pt>
                <c:pt idx="225">
                  <c:v>31010</c:v>
                </c:pt>
                <c:pt idx="226">
                  <c:v>10150</c:v>
                </c:pt>
                <c:pt idx="227">
                  <c:v>8700</c:v>
                </c:pt>
                <c:pt idx="228">
                  <c:v>14810</c:v>
                </c:pt>
                <c:pt idx="229">
                  <c:v>13420</c:v>
                </c:pt>
                <c:pt idx="230">
                  <c:v>36700</c:v>
                </c:pt>
                <c:pt idx="231">
                  <c:v>7550</c:v>
                </c:pt>
                <c:pt idx="232">
                  <c:v>10900</c:v>
                </c:pt>
                <c:pt idx="233">
                  <c:v>3630</c:v>
                </c:pt>
                <c:pt idx="234">
                  <c:v>2000</c:v>
                </c:pt>
                <c:pt idx="235">
                  <c:v>18770</c:v>
                </c:pt>
                <c:pt idx="236">
                  <c:v>7490</c:v>
                </c:pt>
                <c:pt idx="237">
                  <c:v>6700</c:v>
                </c:pt>
                <c:pt idx="238">
                  <c:v>20470</c:v>
                </c:pt>
                <c:pt idx="239">
                  <c:v>230</c:v>
                </c:pt>
                <c:pt idx="240">
                  <c:v>2570</c:v>
                </c:pt>
                <c:pt idx="241">
                  <c:v>62320</c:v>
                </c:pt>
                <c:pt idx="242">
                  <c:v>32720</c:v>
                </c:pt>
                <c:pt idx="243">
                  <c:v>5010</c:v>
                </c:pt>
                <c:pt idx="244">
                  <c:v>5010</c:v>
                </c:pt>
              </c:numCache>
            </c:numRef>
          </c:val>
          <c:extLst>
            <c:ext xmlns:c16="http://schemas.microsoft.com/office/drawing/2014/chart" uri="{C3380CC4-5D6E-409C-BE32-E72D297353CC}">
              <c16:uniqueId val="{00000000-6508-44E0-8E2F-F7A85AEB7197}"/>
            </c:ext>
          </c:extLst>
        </c:ser>
        <c:dLbls>
          <c:showLegendKey val="0"/>
          <c:showVal val="0"/>
          <c:showCatName val="0"/>
          <c:showSerName val="0"/>
          <c:showPercent val="0"/>
          <c:showBubbleSize val="0"/>
        </c:dLbls>
        <c:gapWidth val="0"/>
        <c:axId val="327238656"/>
        <c:axId val="282384576"/>
      </c:barChart>
      <c:lineChart>
        <c:grouping val="standard"/>
        <c:varyColors val="0"/>
        <c:ser>
          <c:idx val="0"/>
          <c:order val="1"/>
          <c:tx>
            <c:v>Share Price</c:v>
          </c:tx>
          <c:spPr>
            <a:ln>
              <a:solidFill>
                <a:srgbClr val="84C800"/>
              </a:solidFill>
            </a:ln>
          </c:spPr>
          <c:marker>
            <c:symbol val="none"/>
          </c:marker>
          <c:cat>
            <c:numRef>
              <c:f>'Stock Price'!$B$6:$B$250</c:f>
              <c:numCache>
                <c:formatCode>m/d/yyyy</c:formatCode>
                <c:ptCount val="245"/>
                <c:pt idx="0">
                  <c:v>44260</c:v>
                </c:pt>
                <c:pt idx="1">
                  <c:v>44263</c:v>
                </c:pt>
                <c:pt idx="2">
                  <c:v>44264</c:v>
                </c:pt>
                <c:pt idx="3">
                  <c:v>44265</c:v>
                </c:pt>
                <c:pt idx="4">
                  <c:v>44266</c:v>
                </c:pt>
                <c:pt idx="5">
                  <c:v>44267</c:v>
                </c:pt>
                <c:pt idx="6">
                  <c:v>44270</c:v>
                </c:pt>
                <c:pt idx="7">
                  <c:v>44271</c:v>
                </c:pt>
                <c:pt idx="8">
                  <c:v>44272</c:v>
                </c:pt>
                <c:pt idx="9">
                  <c:v>44273</c:v>
                </c:pt>
                <c:pt idx="10">
                  <c:v>44274</c:v>
                </c:pt>
                <c:pt idx="11">
                  <c:v>44277</c:v>
                </c:pt>
                <c:pt idx="12">
                  <c:v>44278</c:v>
                </c:pt>
                <c:pt idx="13">
                  <c:v>44279</c:v>
                </c:pt>
                <c:pt idx="14">
                  <c:v>44280</c:v>
                </c:pt>
                <c:pt idx="15">
                  <c:v>44281</c:v>
                </c:pt>
                <c:pt idx="16">
                  <c:v>44284</c:v>
                </c:pt>
                <c:pt idx="17">
                  <c:v>44285</c:v>
                </c:pt>
                <c:pt idx="18">
                  <c:v>44286</c:v>
                </c:pt>
                <c:pt idx="19">
                  <c:v>44287</c:v>
                </c:pt>
                <c:pt idx="20">
                  <c:v>44291</c:v>
                </c:pt>
                <c:pt idx="21">
                  <c:v>44292</c:v>
                </c:pt>
                <c:pt idx="22">
                  <c:v>44293</c:v>
                </c:pt>
                <c:pt idx="23">
                  <c:v>44294</c:v>
                </c:pt>
                <c:pt idx="24">
                  <c:v>44295</c:v>
                </c:pt>
                <c:pt idx="25">
                  <c:v>44298</c:v>
                </c:pt>
                <c:pt idx="26">
                  <c:v>44299</c:v>
                </c:pt>
                <c:pt idx="27">
                  <c:v>44300</c:v>
                </c:pt>
                <c:pt idx="28">
                  <c:v>44301</c:v>
                </c:pt>
                <c:pt idx="29">
                  <c:v>44302</c:v>
                </c:pt>
                <c:pt idx="30">
                  <c:v>44305</c:v>
                </c:pt>
                <c:pt idx="31">
                  <c:v>44306</c:v>
                </c:pt>
                <c:pt idx="32">
                  <c:v>44307</c:v>
                </c:pt>
                <c:pt idx="33">
                  <c:v>44308</c:v>
                </c:pt>
                <c:pt idx="34">
                  <c:v>44309</c:v>
                </c:pt>
                <c:pt idx="35">
                  <c:v>44312</c:v>
                </c:pt>
                <c:pt idx="36">
                  <c:v>44313</c:v>
                </c:pt>
                <c:pt idx="37">
                  <c:v>44314</c:v>
                </c:pt>
                <c:pt idx="38">
                  <c:v>44315</c:v>
                </c:pt>
                <c:pt idx="39">
                  <c:v>44316</c:v>
                </c:pt>
                <c:pt idx="40">
                  <c:v>44319</c:v>
                </c:pt>
                <c:pt idx="41">
                  <c:v>44320</c:v>
                </c:pt>
                <c:pt idx="42">
                  <c:v>44321</c:v>
                </c:pt>
                <c:pt idx="43">
                  <c:v>44322</c:v>
                </c:pt>
                <c:pt idx="44">
                  <c:v>44323</c:v>
                </c:pt>
                <c:pt idx="45">
                  <c:v>44326</c:v>
                </c:pt>
                <c:pt idx="46">
                  <c:v>44327</c:v>
                </c:pt>
                <c:pt idx="47">
                  <c:v>44328</c:v>
                </c:pt>
                <c:pt idx="48">
                  <c:v>44329</c:v>
                </c:pt>
                <c:pt idx="49">
                  <c:v>44330</c:v>
                </c:pt>
                <c:pt idx="50">
                  <c:v>44333</c:v>
                </c:pt>
                <c:pt idx="51">
                  <c:v>44334</c:v>
                </c:pt>
                <c:pt idx="52">
                  <c:v>44335</c:v>
                </c:pt>
                <c:pt idx="53">
                  <c:v>44336</c:v>
                </c:pt>
                <c:pt idx="54">
                  <c:v>44337</c:v>
                </c:pt>
                <c:pt idx="55">
                  <c:v>44340</c:v>
                </c:pt>
                <c:pt idx="56">
                  <c:v>44341</c:v>
                </c:pt>
                <c:pt idx="57">
                  <c:v>44342</c:v>
                </c:pt>
                <c:pt idx="58">
                  <c:v>44343</c:v>
                </c:pt>
                <c:pt idx="59">
                  <c:v>44344</c:v>
                </c:pt>
                <c:pt idx="60">
                  <c:v>44348</c:v>
                </c:pt>
                <c:pt idx="61">
                  <c:v>44349</c:v>
                </c:pt>
                <c:pt idx="62">
                  <c:v>44350</c:v>
                </c:pt>
                <c:pt idx="63">
                  <c:v>44351</c:v>
                </c:pt>
                <c:pt idx="64">
                  <c:v>44354</c:v>
                </c:pt>
                <c:pt idx="65">
                  <c:v>44355</c:v>
                </c:pt>
                <c:pt idx="66">
                  <c:v>44356</c:v>
                </c:pt>
                <c:pt idx="67">
                  <c:v>44357</c:v>
                </c:pt>
                <c:pt idx="68">
                  <c:v>44358</c:v>
                </c:pt>
                <c:pt idx="69">
                  <c:v>44361</c:v>
                </c:pt>
                <c:pt idx="70">
                  <c:v>44362</c:v>
                </c:pt>
                <c:pt idx="71">
                  <c:v>44363</c:v>
                </c:pt>
                <c:pt idx="72">
                  <c:v>44364</c:v>
                </c:pt>
                <c:pt idx="73">
                  <c:v>44365</c:v>
                </c:pt>
                <c:pt idx="74">
                  <c:v>44368</c:v>
                </c:pt>
                <c:pt idx="75">
                  <c:v>44369</c:v>
                </c:pt>
                <c:pt idx="76">
                  <c:v>44370</c:v>
                </c:pt>
                <c:pt idx="77">
                  <c:v>44371</c:v>
                </c:pt>
                <c:pt idx="78">
                  <c:v>44372</c:v>
                </c:pt>
                <c:pt idx="79">
                  <c:v>44375</c:v>
                </c:pt>
                <c:pt idx="80">
                  <c:v>44376</c:v>
                </c:pt>
                <c:pt idx="81">
                  <c:v>44377</c:v>
                </c:pt>
                <c:pt idx="82">
                  <c:v>44378</c:v>
                </c:pt>
                <c:pt idx="83">
                  <c:v>44379</c:v>
                </c:pt>
                <c:pt idx="84">
                  <c:v>44383</c:v>
                </c:pt>
                <c:pt idx="85">
                  <c:v>44384</c:v>
                </c:pt>
                <c:pt idx="86">
                  <c:v>44385</c:v>
                </c:pt>
                <c:pt idx="87">
                  <c:v>44386</c:v>
                </c:pt>
                <c:pt idx="88">
                  <c:v>44389</c:v>
                </c:pt>
                <c:pt idx="89">
                  <c:v>44390</c:v>
                </c:pt>
                <c:pt idx="90">
                  <c:v>44391</c:v>
                </c:pt>
                <c:pt idx="91">
                  <c:v>44392</c:v>
                </c:pt>
                <c:pt idx="92">
                  <c:v>44393</c:v>
                </c:pt>
                <c:pt idx="93">
                  <c:v>44396</c:v>
                </c:pt>
                <c:pt idx="94">
                  <c:v>44397</c:v>
                </c:pt>
                <c:pt idx="95">
                  <c:v>44398</c:v>
                </c:pt>
                <c:pt idx="96">
                  <c:v>44399</c:v>
                </c:pt>
                <c:pt idx="97">
                  <c:v>44400</c:v>
                </c:pt>
                <c:pt idx="98">
                  <c:v>44403</c:v>
                </c:pt>
                <c:pt idx="99">
                  <c:v>44404</c:v>
                </c:pt>
                <c:pt idx="100">
                  <c:v>44405</c:v>
                </c:pt>
                <c:pt idx="101">
                  <c:v>44406</c:v>
                </c:pt>
                <c:pt idx="102">
                  <c:v>44407</c:v>
                </c:pt>
                <c:pt idx="103">
                  <c:v>44410</c:v>
                </c:pt>
                <c:pt idx="104">
                  <c:v>44411</c:v>
                </c:pt>
                <c:pt idx="105">
                  <c:v>44412</c:v>
                </c:pt>
                <c:pt idx="106">
                  <c:v>44413</c:v>
                </c:pt>
                <c:pt idx="107">
                  <c:v>44414</c:v>
                </c:pt>
                <c:pt idx="108">
                  <c:v>44417</c:v>
                </c:pt>
                <c:pt idx="109">
                  <c:v>44418</c:v>
                </c:pt>
                <c:pt idx="110">
                  <c:v>44419</c:v>
                </c:pt>
                <c:pt idx="111">
                  <c:v>44420</c:v>
                </c:pt>
                <c:pt idx="112">
                  <c:v>44421</c:v>
                </c:pt>
                <c:pt idx="113">
                  <c:v>44424</c:v>
                </c:pt>
                <c:pt idx="114">
                  <c:v>44425</c:v>
                </c:pt>
                <c:pt idx="115">
                  <c:v>44426</c:v>
                </c:pt>
                <c:pt idx="116">
                  <c:v>44427</c:v>
                </c:pt>
                <c:pt idx="117">
                  <c:v>44428</c:v>
                </c:pt>
                <c:pt idx="118">
                  <c:v>44431</c:v>
                </c:pt>
                <c:pt idx="119">
                  <c:v>44432</c:v>
                </c:pt>
                <c:pt idx="120">
                  <c:v>44433</c:v>
                </c:pt>
                <c:pt idx="121">
                  <c:v>44434</c:v>
                </c:pt>
                <c:pt idx="122">
                  <c:v>44435</c:v>
                </c:pt>
                <c:pt idx="123">
                  <c:v>44438</c:v>
                </c:pt>
                <c:pt idx="124">
                  <c:v>44439</c:v>
                </c:pt>
                <c:pt idx="125">
                  <c:v>44440</c:v>
                </c:pt>
                <c:pt idx="126">
                  <c:v>44441</c:v>
                </c:pt>
                <c:pt idx="127">
                  <c:v>44442</c:v>
                </c:pt>
                <c:pt idx="128">
                  <c:v>44446</c:v>
                </c:pt>
                <c:pt idx="129">
                  <c:v>44447</c:v>
                </c:pt>
                <c:pt idx="130">
                  <c:v>44448</c:v>
                </c:pt>
                <c:pt idx="131">
                  <c:v>44449</c:v>
                </c:pt>
                <c:pt idx="132">
                  <c:v>44452</c:v>
                </c:pt>
                <c:pt idx="133">
                  <c:v>44453</c:v>
                </c:pt>
                <c:pt idx="134">
                  <c:v>44454</c:v>
                </c:pt>
                <c:pt idx="135">
                  <c:v>44455</c:v>
                </c:pt>
                <c:pt idx="136">
                  <c:v>44456</c:v>
                </c:pt>
                <c:pt idx="137">
                  <c:v>44459</c:v>
                </c:pt>
                <c:pt idx="138">
                  <c:v>44460</c:v>
                </c:pt>
                <c:pt idx="139">
                  <c:v>44461</c:v>
                </c:pt>
                <c:pt idx="140">
                  <c:v>44462</c:v>
                </c:pt>
                <c:pt idx="141">
                  <c:v>44466</c:v>
                </c:pt>
                <c:pt idx="142">
                  <c:v>44467</c:v>
                </c:pt>
                <c:pt idx="143">
                  <c:v>44468</c:v>
                </c:pt>
                <c:pt idx="144">
                  <c:v>44469</c:v>
                </c:pt>
                <c:pt idx="145">
                  <c:v>44473</c:v>
                </c:pt>
                <c:pt idx="146">
                  <c:v>44474</c:v>
                </c:pt>
                <c:pt idx="147">
                  <c:v>44475</c:v>
                </c:pt>
                <c:pt idx="148">
                  <c:v>44476</c:v>
                </c:pt>
                <c:pt idx="149">
                  <c:v>44477</c:v>
                </c:pt>
                <c:pt idx="150">
                  <c:v>44480</c:v>
                </c:pt>
                <c:pt idx="151">
                  <c:v>44481</c:v>
                </c:pt>
                <c:pt idx="152">
                  <c:v>44482</c:v>
                </c:pt>
                <c:pt idx="153">
                  <c:v>44483</c:v>
                </c:pt>
                <c:pt idx="154">
                  <c:v>44484</c:v>
                </c:pt>
                <c:pt idx="155">
                  <c:v>44487</c:v>
                </c:pt>
                <c:pt idx="156">
                  <c:v>44488</c:v>
                </c:pt>
                <c:pt idx="157">
                  <c:v>44489</c:v>
                </c:pt>
                <c:pt idx="158">
                  <c:v>44490</c:v>
                </c:pt>
                <c:pt idx="159">
                  <c:v>44491</c:v>
                </c:pt>
                <c:pt idx="160">
                  <c:v>44494</c:v>
                </c:pt>
                <c:pt idx="161">
                  <c:v>44495</c:v>
                </c:pt>
                <c:pt idx="162">
                  <c:v>44496</c:v>
                </c:pt>
                <c:pt idx="163">
                  <c:v>44497</c:v>
                </c:pt>
                <c:pt idx="164">
                  <c:v>44498</c:v>
                </c:pt>
                <c:pt idx="165">
                  <c:v>44501</c:v>
                </c:pt>
                <c:pt idx="166">
                  <c:v>44502</c:v>
                </c:pt>
                <c:pt idx="167">
                  <c:v>44503</c:v>
                </c:pt>
                <c:pt idx="168">
                  <c:v>44504</c:v>
                </c:pt>
                <c:pt idx="169">
                  <c:v>44505</c:v>
                </c:pt>
                <c:pt idx="170">
                  <c:v>44508</c:v>
                </c:pt>
                <c:pt idx="171">
                  <c:v>44509</c:v>
                </c:pt>
                <c:pt idx="172">
                  <c:v>44510</c:v>
                </c:pt>
                <c:pt idx="173">
                  <c:v>44511</c:v>
                </c:pt>
                <c:pt idx="174">
                  <c:v>44512</c:v>
                </c:pt>
                <c:pt idx="175">
                  <c:v>44515</c:v>
                </c:pt>
                <c:pt idx="176">
                  <c:v>44516</c:v>
                </c:pt>
                <c:pt idx="177">
                  <c:v>44517</c:v>
                </c:pt>
                <c:pt idx="178">
                  <c:v>44518</c:v>
                </c:pt>
                <c:pt idx="179">
                  <c:v>44519</c:v>
                </c:pt>
                <c:pt idx="180">
                  <c:v>44522</c:v>
                </c:pt>
                <c:pt idx="181">
                  <c:v>44523</c:v>
                </c:pt>
                <c:pt idx="182">
                  <c:v>44524</c:v>
                </c:pt>
                <c:pt idx="183">
                  <c:v>44526</c:v>
                </c:pt>
                <c:pt idx="184">
                  <c:v>44529</c:v>
                </c:pt>
                <c:pt idx="185">
                  <c:v>44530</c:v>
                </c:pt>
                <c:pt idx="186">
                  <c:v>44531</c:v>
                </c:pt>
                <c:pt idx="187">
                  <c:v>44532</c:v>
                </c:pt>
                <c:pt idx="188">
                  <c:v>44533</c:v>
                </c:pt>
                <c:pt idx="189">
                  <c:v>44536</c:v>
                </c:pt>
                <c:pt idx="190">
                  <c:v>44537</c:v>
                </c:pt>
                <c:pt idx="191">
                  <c:v>44538</c:v>
                </c:pt>
                <c:pt idx="192">
                  <c:v>44539</c:v>
                </c:pt>
                <c:pt idx="193">
                  <c:v>44540</c:v>
                </c:pt>
                <c:pt idx="194">
                  <c:v>44543</c:v>
                </c:pt>
                <c:pt idx="195">
                  <c:v>44544</c:v>
                </c:pt>
                <c:pt idx="196">
                  <c:v>44545</c:v>
                </c:pt>
                <c:pt idx="197">
                  <c:v>44546</c:v>
                </c:pt>
                <c:pt idx="198">
                  <c:v>44547</c:v>
                </c:pt>
                <c:pt idx="199">
                  <c:v>44550</c:v>
                </c:pt>
                <c:pt idx="200">
                  <c:v>44551</c:v>
                </c:pt>
                <c:pt idx="201">
                  <c:v>44552</c:v>
                </c:pt>
                <c:pt idx="202">
                  <c:v>44553</c:v>
                </c:pt>
                <c:pt idx="203">
                  <c:v>44557</c:v>
                </c:pt>
                <c:pt idx="204">
                  <c:v>44558</c:v>
                </c:pt>
                <c:pt idx="205">
                  <c:v>44559</c:v>
                </c:pt>
                <c:pt idx="206">
                  <c:v>44560</c:v>
                </c:pt>
                <c:pt idx="207">
                  <c:v>44561</c:v>
                </c:pt>
                <c:pt idx="208">
                  <c:v>44565</c:v>
                </c:pt>
                <c:pt idx="209">
                  <c:v>44566</c:v>
                </c:pt>
                <c:pt idx="210">
                  <c:v>44567</c:v>
                </c:pt>
                <c:pt idx="211">
                  <c:v>44568</c:v>
                </c:pt>
                <c:pt idx="212">
                  <c:v>44571</c:v>
                </c:pt>
                <c:pt idx="213">
                  <c:v>44573</c:v>
                </c:pt>
                <c:pt idx="214">
                  <c:v>44579</c:v>
                </c:pt>
                <c:pt idx="215">
                  <c:v>44580</c:v>
                </c:pt>
                <c:pt idx="216">
                  <c:v>44582</c:v>
                </c:pt>
                <c:pt idx="217">
                  <c:v>44585</c:v>
                </c:pt>
                <c:pt idx="218">
                  <c:v>44586</c:v>
                </c:pt>
                <c:pt idx="219">
                  <c:v>44587</c:v>
                </c:pt>
                <c:pt idx="220">
                  <c:v>44588</c:v>
                </c:pt>
                <c:pt idx="221">
                  <c:v>44589</c:v>
                </c:pt>
                <c:pt idx="222">
                  <c:v>44592</c:v>
                </c:pt>
                <c:pt idx="223">
                  <c:v>44593</c:v>
                </c:pt>
                <c:pt idx="224">
                  <c:v>44595</c:v>
                </c:pt>
                <c:pt idx="225">
                  <c:v>44596</c:v>
                </c:pt>
                <c:pt idx="226">
                  <c:v>44599</c:v>
                </c:pt>
                <c:pt idx="227">
                  <c:v>44600</c:v>
                </c:pt>
                <c:pt idx="228">
                  <c:v>44601</c:v>
                </c:pt>
                <c:pt idx="229">
                  <c:v>44602</c:v>
                </c:pt>
                <c:pt idx="230">
                  <c:v>44603</c:v>
                </c:pt>
                <c:pt idx="231">
                  <c:v>44606</c:v>
                </c:pt>
                <c:pt idx="232">
                  <c:v>44607</c:v>
                </c:pt>
                <c:pt idx="233">
                  <c:v>44608</c:v>
                </c:pt>
                <c:pt idx="234">
                  <c:v>44609</c:v>
                </c:pt>
                <c:pt idx="235">
                  <c:v>44610</c:v>
                </c:pt>
                <c:pt idx="236">
                  <c:v>44614</c:v>
                </c:pt>
                <c:pt idx="237">
                  <c:v>44615</c:v>
                </c:pt>
                <c:pt idx="238">
                  <c:v>44616</c:v>
                </c:pt>
                <c:pt idx="239">
                  <c:v>44620</c:v>
                </c:pt>
                <c:pt idx="240">
                  <c:v>44621</c:v>
                </c:pt>
                <c:pt idx="241">
                  <c:v>44622</c:v>
                </c:pt>
                <c:pt idx="242">
                  <c:v>44623</c:v>
                </c:pt>
                <c:pt idx="243">
                  <c:v>44624</c:v>
                </c:pt>
              </c:numCache>
            </c:numRef>
          </c:cat>
          <c:val>
            <c:numRef>
              <c:f>'Stock Price'!$C$6:$C$250</c:f>
              <c:numCache>
                <c:formatCode>0.00</c:formatCode>
                <c:ptCount val="245"/>
                <c:pt idx="0">
                  <c:v>0.51890000000000003</c:v>
                </c:pt>
                <c:pt idx="1">
                  <c:v>0.59</c:v>
                </c:pt>
                <c:pt idx="2">
                  <c:v>0.58499999999999996</c:v>
                </c:pt>
                <c:pt idx="3">
                  <c:v>0.58989999999999998</c:v>
                </c:pt>
                <c:pt idx="4">
                  <c:v>0.56000000000000005</c:v>
                </c:pt>
                <c:pt idx="5">
                  <c:v>0.59</c:v>
                </c:pt>
                <c:pt idx="6">
                  <c:v>0.5</c:v>
                </c:pt>
                <c:pt idx="7">
                  <c:v>0.4829</c:v>
                </c:pt>
                <c:pt idx="8">
                  <c:v>0.46200000000000002</c:v>
                </c:pt>
                <c:pt idx="9">
                  <c:v>0.4753</c:v>
                </c:pt>
                <c:pt idx="10">
                  <c:v>0.5</c:v>
                </c:pt>
                <c:pt idx="11">
                  <c:v>0.55549999999999999</c:v>
                </c:pt>
                <c:pt idx="12">
                  <c:v>0.55000000000000004</c:v>
                </c:pt>
                <c:pt idx="13">
                  <c:v>0.56000000000000005</c:v>
                </c:pt>
                <c:pt idx="14">
                  <c:v>0.6</c:v>
                </c:pt>
                <c:pt idx="15">
                  <c:v>0.59</c:v>
                </c:pt>
                <c:pt idx="16">
                  <c:v>0.64800000000000002</c:v>
                </c:pt>
                <c:pt idx="17">
                  <c:v>0.99</c:v>
                </c:pt>
                <c:pt idx="18">
                  <c:v>1</c:v>
                </c:pt>
                <c:pt idx="19">
                  <c:v>1.1200000000000001</c:v>
                </c:pt>
                <c:pt idx="20">
                  <c:v>1.07</c:v>
                </c:pt>
                <c:pt idx="21">
                  <c:v>1.07</c:v>
                </c:pt>
                <c:pt idx="22">
                  <c:v>1.07</c:v>
                </c:pt>
                <c:pt idx="23">
                  <c:v>1.0900000000000001</c:v>
                </c:pt>
                <c:pt idx="24">
                  <c:v>1.0900000000000001</c:v>
                </c:pt>
                <c:pt idx="25">
                  <c:v>1.1499999999999999</c:v>
                </c:pt>
                <c:pt idx="26">
                  <c:v>1.18</c:v>
                </c:pt>
                <c:pt idx="27">
                  <c:v>1.1499999999999999</c:v>
                </c:pt>
                <c:pt idx="28">
                  <c:v>1.1000000000000001</c:v>
                </c:pt>
                <c:pt idx="29">
                  <c:v>1.0049999999999999</c:v>
                </c:pt>
                <c:pt idx="30">
                  <c:v>1.05</c:v>
                </c:pt>
                <c:pt idx="31">
                  <c:v>1.06</c:v>
                </c:pt>
                <c:pt idx="32">
                  <c:v>1.03</c:v>
                </c:pt>
                <c:pt idx="33">
                  <c:v>1.2</c:v>
                </c:pt>
                <c:pt idx="34">
                  <c:v>1.1499999999999999</c:v>
                </c:pt>
                <c:pt idx="35">
                  <c:v>1.2</c:v>
                </c:pt>
                <c:pt idx="36">
                  <c:v>1.21</c:v>
                </c:pt>
                <c:pt idx="37">
                  <c:v>1.21</c:v>
                </c:pt>
                <c:pt idx="38">
                  <c:v>1.1000000000000001</c:v>
                </c:pt>
                <c:pt idx="39">
                  <c:v>1.19</c:v>
                </c:pt>
                <c:pt idx="40">
                  <c:v>1.1499999999999999</c:v>
                </c:pt>
                <c:pt idx="41">
                  <c:v>1.1499999999999999</c:v>
                </c:pt>
                <c:pt idx="42">
                  <c:v>1.1499999999999999</c:v>
                </c:pt>
                <c:pt idx="43">
                  <c:v>1.1399999999999999</c:v>
                </c:pt>
                <c:pt idx="44">
                  <c:v>1.1399999999999999</c:v>
                </c:pt>
                <c:pt idx="45">
                  <c:v>1.115</c:v>
                </c:pt>
                <c:pt idx="46">
                  <c:v>1.095</c:v>
                </c:pt>
                <c:pt idx="47">
                  <c:v>1.1200000000000001</c:v>
                </c:pt>
                <c:pt idx="48">
                  <c:v>1.22</c:v>
                </c:pt>
                <c:pt idx="49">
                  <c:v>1.145</c:v>
                </c:pt>
                <c:pt idx="50">
                  <c:v>1.1599999999999999</c:v>
                </c:pt>
                <c:pt idx="51">
                  <c:v>1.19</c:v>
                </c:pt>
                <c:pt idx="52">
                  <c:v>1.1599999999999999</c:v>
                </c:pt>
                <c:pt idx="53">
                  <c:v>1.27</c:v>
                </c:pt>
                <c:pt idx="54">
                  <c:v>1.3</c:v>
                </c:pt>
                <c:pt idx="55">
                  <c:v>1.2675000000000001</c:v>
                </c:pt>
                <c:pt idx="56">
                  <c:v>1.27</c:v>
                </c:pt>
                <c:pt idx="57">
                  <c:v>1.3</c:v>
                </c:pt>
                <c:pt idx="58">
                  <c:v>1.3</c:v>
                </c:pt>
                <c:pt idx="59">
                  <c:v>1.2</c:v>
                </c:pt>
                <c:pt idx="60">
                  <c:v>1.2150000000000001</c:v>
                </c:pt>
                <c:pt idx="61">
                  <c:v>1.21</c:v>
                </c:pt>
                <c:pt idx="62">
                  <c:v>1.1599999999999999</c:v>
                </c:pt>
                <c:pt idx="63">
                  <c:v>1.45</c:v>
                </c:pt>
                <c:pt idx="64">
                  <c:v>1.48</c:v>
                </c:pt>
                <c:pt idx="65">
                  <c:v>1.5135000000000001</c:v>
                </c:pt>
                <c:pt idx="66">
                  <c:v>1.87</c:v>
                </c:pt>
                <c:pt idx="67">
                  <c:v>2.5</c:v>
                </c:pt>
                <c:pt idx="68">
                  <c:v>2.2200000000000002</c:v>
                </c:pt>
                <c:pt idx="69">
                  <c:v>2.25</c:v>
                </c:pt>
                <c:pt idx="70">
                  <c:v>2.17</c:v>
                </c:pt>
                <c:pt idx="71">
                  <c:v>2.1429999999999998</c:v>
                </c:pt>
                <c:pt idx="72">
                  <c:v>2.15</c:v>
                </c:pt>
                <c:pt idx="73">
                  <c:v>2.085</c:v>
                </c:pt>
                <c:pt idx="74">
                  <c:v>2.12</c:v>
                </c:pt>
                <c:pt idx="75">
                  <c:v>2.0299999999999998</c:v>
                </c:pt>
                <c:pt idx="76">
                  <c:v>1.95</c:v>
                </c:pt>
                <c:pt idx="77">
                  <c:v>2.09</c:v>
                </c:pt>
                <c:pt idx="78">
                  <c:v>1.96</c:v>
                </c:pt>
                <c:pt idx="79">
                  <c:v>1.95</c:v>
                </c:pt>
                <c:pt idx="80">
                  <c:v>2</c:v>
                </c:pt>
                <c:pt idx="81">
                  <c:v>1.98</c:v>
                </c:pt>
                <c:pt idx="82">
                  <c:v>2.0350000000000001</c:v>
                </c:pt>
                <c:pt idx="83">
                  <c:v>2.17</c:v>
                </c:pt>
                <c:pt idx="84">
                  <c:v>1.99</c:v>
                </c:pt>
                <c:pt idx="85">
                  <c:v>2.04</c:v>
                </c:pt>
                <c:pt idx="86">
                  <c:v>1.97</c:v>
                </c:pt>
                <c:pt idx="87">
                  <c:v>1.96</c:v>
                </c:pt>
                <c:pt idx="88">
                  <c:v>1.9499</c:v>
                </c:pt>
                <c:pt idx="89">
                  <c:v>1.82</c:v>
                </c:pt>
                <c:pt idx="90">
                  <c:v>1.8</c:v>
                </c:pt>
                <c:pt idx="91">
                  <c:v>1.78</c:v>
                </c:pt>
                <c:pt idx="92">
                  <c:v>1.82</c:v>
                </c:pt>
                <c:pt idx="93">
                  <c:v>1.6</c:v>
                </c:pt>
                <c:pt idx="94">
                  <c:v>1.6</c:v>
                </c:pt>
                <c:pt idx="95">
                  <c:v>1.55</c:v>
                </c:pt>
                <c:pt idx="96">
                  <c:v>1.6</c:v>
                </c:pt>
                <c:pt idx="97">
                  <c:v>1.675</c:v>
                </c:pt>
                <c:pt idx="98">
                  <c:v>1.59</c:v>
                </c:pt>
                <c:pt idx="99">
                  <c:v>1.5925</c:v>
                </c:pt>
                <c:pt idx="100">
                  <c:v>1.74</c:v>
                </c:pt>
                <c:pt idx="101">
                  <c:v>1.6</c:v>
                </c:pt>
                <c:pt idx="102">
                  <c:v>1.5649999999999999</c:v>
                </c:pt>
                <c:pt idx="103">
                  <c:v>1.72</c:v>
                </c:pt>
                <c:pt idx="104">
                  <c:v>1.55</c:v>
                </c:pt>
                <c:pt idx="105">
                  <c:v>1.55</c:v>
                </c:pt>
                <c:pt idx="106">
                  <c:v>1.37</c:v>
                </c:pt>
                <c:pt idx="107">
                  <c:v>1.61</c:v>
                </c:pt>
                <c:pt idx="108">
                  <c:v>1.6</c:v>
                </c:pt>
                <c:pt idx="109">
                  <c:v>1.5101</c:v>
                </c:pt>
                <c:pt idx="110">
                  <c:v>1.59</c:v>
                </c:pt>
                <c:pt idx="111">
                  <c:v>1.58</c:v>
                </c:pt>
                <c:pt idx="112">
                  <c:v>1.5</c:v>
                </c:pt>
                <c:pt idx="113">
                  <c:v>1.65</c:v>
                </c:pt>
                <c:pt idx="114">
                  <c:v>1.24</c:v>
                </c:pt>
                <c:pt idx="115">
                  <c:v>1.155</c:v>
                </c:pt>
                <c:pt idx="116">
                  <c:v>1.1399999999999999</c:v>
                </c:pt>
                <c:pt idx="117">
                  <c:v>1.1399999999999999</c:v>
                </c:pt>
                <c:pt idx="118">
                  <c:v>1.1499999999999999</c:v>
                </c:pt>
                <c:pt idx="119">
                  <c:v>1.085</c:v>
                </c:pt>
                <c:pt idx="120">
                  <c:v>1.0900000000000001</c:v>
                </c:pt>
                <c:pt idx="121">
                  <c:v>1.03</c:v>
                </c:pt>
                <c:pt idx="122">
                  <c:v>1.04</c:v>
                </c:pt>
                <c:pt idx="123">
                  <c:v>1.03</c:v>
                </c:pt>
                <c:pt idx="124">
                  <c:v>1</c:v>
                </c:pt>
                <c:pt idx="125">
                  <c:v>1</c:v>
                </c:pt>
                <c:pt idx="126">
                  <c:v>1</c:v>
                </c:pt>
                <c:pt idx="127">
                  <c:v>0.99</c:v>
                </c:pt>
                <c:pt idx="128">
                  <c:v>0.96</c:v>
                </c:pt>
                <c:pt idx="129">
                  <c:v>0.96</c:v>
                </c:pt>
                <c:pt idx="130">
                  <c:v>1</c:v>
                </c:pt>
                <c:pt idx="131">
                  <c:v>0.89</c:v>
                </c:pt>
                <c:pt idx="132">
                  <c:v>0.89500000000000002</c:v>
                </c:pt>
                <c:pt idx="133">
                  <c:v>0.85004999999999997</c:v>
                </c:pt>
                <c:pt idx="134">
                  <c:v>0.85</c:v>
                </c:pt>
                <c:pt idx="135">
                  <c:v>0.82499999999999996</c:v>
                </c:pt>
                <c:pt idx="136">
                  <c:v>0.89500000000000002</c:v>
                </c:pt>
                <c:pt idx="137">
                  <c:v>0.88870000000000005</c:v>
                </c:pt>
                <c:pt idx="138">
                  <c:v>0.77510000000000001</c:v>
                </c:pt>
                <c:pt idx="139">
                  <c:v>0.68100000000000005</c:v>
                </c:pt>
                <c:pt idx="140">
                  <c:v>0.68100000000000005</c:v>
                </c:pt>
                <c:pt idx="141">
                  <c:v>0.77</c:v>
                </c:pt>
                <c:pt idx="142">
                  <c:v>0.9</c:v>
                </c:pt>
                <c:pt idx="143">
                  <c:v>0.94</c:v>
                </c:pt>
                <c:pt idx="144">
                  <c:v>0.94</c:v>
                </c:pt>
                <c:pt idx="145">
                  <c:v>0.94</c:v>
                </c:pt>
                <c:pt idx="146">
                  <c:v>0.84899999999999998</c:v>
                </c:pt>
                <c:pt idx="147">
                  <c:v>0.79900000000000004</c:v>
                </c:pt>
                <c:pt idx="148">
                  <c:v>0.73</c:v>
                </c:pt>
                <c:pt idx="149">
                  <c:v>0.7</c:v>
                </c:pt>
                <c:pt idx="150">
                  <c:v>0.72599999999999998</c:v>
                </c:pt>
                <c:pt idx="151">
                  <c:v>0.70850000000000002</c:v>
                </c:pt>
                <c:pt idx="152">
                  <c:v>0.65</c:v>
                </c:pt>
                <c:pt idx="153">
                  <c:v>0.66</c:v>
                </c:pt>
                <c:pt idx="154">
                  <c:v>0.66849999999999998</c:v>
                </c:pt>
                <c:pt idx="155">
                  <c:v>0.66449999999999998</c:v>
                </c:pt>
                <c:pt idx="156">
                  <c:v>0.71589999999999998</c:v>
                </c:pt>
                <c:pt idx="157">
                  <c:v>0.65</c:v>
                </c:pt>
                <c:pt idx="158">
                  <c:v>0.59199999999999997</c:v>
                </c:pt>
                <c:pt idx="159">
                  <c:v>0.65</c:v>
                </c:pt>
                <c:pt idx="160">
                  <c:v>0.67</c:v>
                </c:pt>
                <c:pt idx="161">
                  <c:v>0.60750000000000004</c:v>
                </c:pt>
                <c:pt idx="162">
                  <c:v>0.64</c:v>
                </c:pt>
                <c:pt idx="163">
                  <c:v>0.70140000000000002</c:v>
                </c:pt>
                <c:pt idx="164">
                  <c:v>0.8</c:v>
                </c:pt>
                <c:pt idx="165">
                  <c:v>0.72050000000000003</c:v>
                </c:pt>
                <c:pt idx="166">
                  <c:v>0.60499999999999998</c:v>
                </c:pt>
                <c:pt idx="167">
                  <c:v>0.7</c:v>
                </c:pt>
                <c:pt idx="168">
                  <c:v>0.7</c:v>
                </c:pt>
                <c:pt idx="169">
                  <c:v>0.71</c:v>
                </c:pt>
                <c:pt idx="170">
                  <c:v>0.74</c:v>
                </c:pt>
                <c:pt idx="171">
                  <c:v>0.75</c:v>
                </c:pt>
                <c:pt idx="172">
                  <c:v>0.72499999999999998</c:v>
                </c:pt>
                <c:pt idx="173">
                  <c:v>0.73899999999999999</c:v>
                </c:pt>
                <c:pt idx="174">
                  <c:v>0.7</c:v>
                </c:pt>
                <c:pt idx="175">
                  <c:v>0.75</c:v>
                </c:pt>
                <c:pt idx="176">
                  <c:v>0.68</c:v>
                </c:pt>
                <c:pt idx="177">
                  <c:v>0.6</c:v>
                </c:pt>
                <c:pt idx="178">
                  <c:v>0.57999999999999996</c:v>
                </c:pt>
                <c:pt idx="179">
                  <c:v>0.6</c:v>
                </c:pt>
                <c:pt idx="180">
                  <c:v>0.6</c:v>
                </c:pt>
                <c:pt idx="181">
                  <c:v>0.69950000000000001</c:v>
                </c:pt>
                <c:pt idx="182">
                  <c:v>0.58099999999999996</c:v>
                </c:pt>
                <c:pt idx="183">
                  <c:v>0.58099999999999996</c:v>
                </c:pt>
                <c:pt idx="184">
                  <c:v>0.58079999999999998</c:v>
                </c:pt>
                <c:pt idx="185">
                  <c:v>0.53</c:v>
                </c:pt>
                <c:pt idx="186">
                  <c:v>0.48880000000000001</c:v>
                </c:pt>
                <c:pt idx="187">
                  <c:v>0.5</c:v>
                </c:pt>
                <c:pt idx="188">
                  <c:v>0.4995</c:v>
                </c:pt>
                <c:pt idx="189">
                  <c:v>0.46949999999999997</c:v>
                </c:pt>
                <c:pt idx="190">
                  <c:v>0.44900000000000001</c:v>
                </c:pt>
                <c:pt idx="191">
                  <c:v>0.44950000000000001</c:v>
                </c:pt>
                <c:pt idx="192">
                  <c:v>0.45</c:v>
                </c:pt>
                <c:pt idx="193">
                  <c:v>0.46600000000000003</c:v>
                </c:pt>
                <c:pt idx="194">
                  <c:v>0.4</c:v>
                </c:pt>
                <c:pt idx="195">
                  <c:v>0.4</c:v>
                </c:pt>
                <c:pt idx="196">
                  <c:v>0.4</c:v>
                </c:pt>
                <c:pt idx="197">
                  <c:v>0.4</c:v>
                </c:pt>
                <c:pt idx="198">
                  <c:v>0.38707999999999998</c:v>
                </c:pt>
                <c:pt idx="199">
                  <c:v>0.375</c:v>
                </c:pt>
                <c:pt idx="200">
                  <c:v>0.4</c:v>
                </c:pt>
                <c:pt idx="201">
                  <c:v>0.37759999999999999</c:v>
                </c:pt>
                <c:pt idx="202">
                  <c:v>0.4</c:v>
                </c:pt>
                <c:pt idx="203">
                  <c:v>0.3997</c:v>
                </c:pt>
                <c:pt idx="204">
                  <c:v>0.35</c:v>
                </c:pt>
                <c:pt idx="205">
                  <c:v>0.38</c:v>
                </c:pt>
                <c:pt idx="206">
                  <c:v>0.38500000000000001</c:v>
                </c:pt>
                <c:pt idx="207">
                  <c:v>0.4</c:v>
                </c:pt>
                <c:pt idx="208">
                  <c:v>0.38950000000000001</c:v>
                </c:pt>
                <c:pt idx="209">
                  <c:v>0.3594</c:v>
                </c:pt>
                <c:pt idx="210">
                  <c:v>0.37469999999999998</c:v>
                </c:pt>
                <c:pt idx="211">
                  <c:v>0.38</c:v>
                </c:pt>
                <c:pt idx="212">
                  <c:v>0.38</c:v>
                </c:pt>
                <c:pt idx="213">
                  <c:v>0.39</c:v>
                </c:pt>
                <c:pt idx="214">
                  <c:v>0.40620000000000001</c:v>
                </c:pt>
                <c:pt idx="215">
                  <c:v>0.4</c:v>
                </c:pt>
                <c:pt idx="216">
                  <c:v>0.43099999999999999</c:v>
                </c:pt>
                <c:pt idx="217">
                  <c:v>0.38500000000000001</c:v>
                </c:pt>
                <c:pt idx="218">
                  <c:v>0.38</c:v>
                </c:pt>
                <c:pt idx="219">
                  <c:v>0.48</c:v>
                </c:pt>
                <c:pt idx="220">
                  <c:v>0.53</c:v>
                </c:pt>
                <c:pt idx="221">
                  <c:v>0.4</c:v>
                </c:pt>
                <c:pt idx="222">
                  <c:v>0.52</c:v>
                </c:pt>
                <c:pt idx="223">
                  <c:v>0.44900000000000001</c:v>
                </c:pt>
                <c:pt idx="224">
                  <c:v>0.45</c:v>
                </c:pt>
                <c:pt idx="225">
                  <c:v>0.44</c:v>
                </c:pt>
                <c:pt idx="226">
                  <c:v>0.38524999999999998</c:v>
                </c:pt>
                <c:pt idx="227">
                  <c:v>0.4</c:v>
                </c:pt>
                <c:pt idx="228">
                  <c:v>0.4</c:v>
                </c:pt>
                <c:pt idx="229">
                  <c:v>0.35099999999999998</c:v>
                </c:pt>
                <c:pt idx="230">
                  <c:v>0.35</c:v>
                </c:pt>
                <c:pt idx="231">
                  <c:v>0.33110000000000001</c:v>
                </c:pt>
                <c:pt idx="232">
                  <c:v>0.44950000000000001</c:v>
                </c:pt>
                <c:pt idx="233">
                  <c:v>0.44900000000000001</c:v>
                </c:pt>
                <c:pt idx="234">
                  <c:v>0.34399999999999997</c:v>
                </c:pt>
                <c:pt idx="235">
                  <c:v>0.34</c:v>
                </c:pt>
                <c:pt idx="236">
                  <c:v>0.35</c:v>
                </c:pt>
                <c:pt idx="237">
                  <c:v>0.37009999999999998</c:v>
                </c:pt>
                <c:pt idx="238">
                  <c:v>0.40500000000000003</c:v>
                </c:pt>
                <c:pt idx="239">
                  <c:v>0.39950000000000002</c:v>
                </c:pt>
                <c:pt idx="240">
                  <c:v>0.37480000000000002</c:v>
                </c:pt>
                <c:pt idx="241">
                  <c:v>0.4</c:v>
                </c:pt>
                <c:pt idx="242">
                  <c:v>0.435</c:v>
                </c:pt>
                <c:pt idx="243">
                  <c:v>0.38100000000000001</c:v>
                </c:pt>
                <c:pt idx="244">
                  <c:v>0.38100000000000001</c:v>
                </c:pt>
              </c:numCache>
            </c:numRef>
          </c:val>
          <c:smooth val="0"/>
          <c:extLst>
            <c:ext xmlns:c16="http://schemas.microsoft.com/office/drawing/2014/chart" uri="{C3380CC4-5D6E-409C-BE32-E72D297353CC}">
              <c16:uniqueId val="{00000001-6508-44E0-8E2F-F7A85AEB7197}"/>
            </c:ext>
          </c:extLst>
        </c:ser>
        <c:dLbls>
          <c:showLegendKey val="0"/>
          <c:showVal val="0"/>
          <c:showCatName val="0"/>
          <c:showSerName val="0"/>
          <c:showPercent val="0"/>
          <c:showBubbleSize val="0"/>
        </c:dLbls>
        <c:marker val="1"/>
        <c:smooth val="0"/>
        <c:axId val="327238144"/>
        <c:axId val="282384000"/>
      </c:lineChart>
      <c:dateAx>
        <c:axId val="327238144"/>
        <c:scaling>
          <c:orientation val="minMax"/>
        </c:scaling>
        <c:delete val="0"/>
        <c:axPos val="b"/>
        <c:numFmt formatCode="[$-409]mmm\-yy;@" sourceLinked="0"/>
        <c:majorTickMark val="none"/>
        <c:minorTickMark val="none"/>
        <c:tickLblPos val="nextTo"/>
        <c:spPr>
          <a:ln>
            <a:solidFill>
              <a:srgbClr val="7E7E7E"/>
            </a:solidFill>
          </a:ln>
        </c:spPr>
        <c:txPr>
          <a:bodyPr rot="-2700000"/>
          <a:lstStyle/>
          <a:p>
            <a:pPr>
              <a:defRPr sz="1100"/>
            </a:pPr>
            <a:endParaRPr lang="en-US"/>
          </a:p>
        </c:txPr>
        <c:crossAx val="282384000"/>
        <c:crosses val="autoZero"/>
        <c:auto val="1"/>
        <c:lblOffset val="100"/>
        <c:baseTimeUnit val="days"/>
        <c:majorUnit val="30"/>
        <c:majorTimeUnit val="days"/>
      </c:dateAx>
      <c:valAx>
        <c:axId val="282384000"/>
        <c:scaling>
          <c:orientation val="minMax"/>
        </c:scaling>
        <c:delete val="0"/>
        <c:axPos val="l"/>
        <c:numFmt formatCode="\$#,##0.00" sourceLinked="0"/>
        <c:majorTickMark val="none"/>
        <c:minorTickMark val="none"/>
        <c:tickLblPos val="nextTo"/>
        <c:spPr>
          <a:ln>
            <a:solidFill>
              <a:srgbClr val="7E7E7E"/>
            </a:solidFill>
          </a:ln>
        </c:spPr>
        <c:txPr>
          <a:bodyPr/>
          <a:lstStyle/>
          <a:p>
            <a:pPr>
              <a:defRPr sz="1100"/>
            </a:pPr>
            <a:endParaRPr lang="en-US"/>
          </a:p>
        </c:txPr>
        <c:crossAx val="327238144"/>
        <c:crosses val="autoZero"/>
        <c:crossBetween val="between"/>
      </c:valAx>
      <c:dateAx>
        <c:axId val="327238656"/>
        <c:scaling>
          <c:orientation val="minMax"/>
        </c:scaling>
        <c:delete val="1"/>
        <c:axPos val="b"/>
        <c:numFmt formatCode="m/d/yyyy" sourceLinked="1"/>
        <c:majorTickMark val="out"/>
        <c:minorTickMark val="none"/>
        <c:tickLblPos val="nextTo"/>
        <c:crossAx val="282384576"/>
        <c:crosses val="autoZero"/>
        <c:auto val="1"/>
        <c:lblOffset val="100"/>
        <c:baseTimeUnit val="days"/>
      </c:dateAx>
      <c:valAx>
        <c:axId val="282384576"/>
        <c:scaling>
          <c:orientation val="minMax"/>
        </c:scaling>
        <c:delete val="0"/>
        <c:axPos val="r"/>
        <c:numFmt formatCode="#,##0" sourceLinked="0"/>
        <c:majorTickMark val="none"/>
        <c:minorTickMark val="none"/>
        <c:tickLblPos val="nextTo"/>
        <c:spPr>
          <a:ln>
            <a:solidFill>
              <a:srgbClr val="7E7E7E"/>
            </a:solidFill>
          </a:ln>
        </c:spPr>
        <c:txPr>
          <a:bodyPr/>
          <a:lstStyle/>
          <a:p>
            <a:pPr>
              <a:defRPr sz="1100"/>
            </a:pPr>
            <a:endParaRPr lang="en-US"/>
          </a:p>
        </c:txPr>
        <c:crossAx val="327238656"/>
        <c:crosses val="max"/>
        <c:crossBetween val="between"/>
      </c:valAx>
      <c:spPr>
        <a:noFill/>
        <a:ln w="25400">
          <a:noFill/>
        </a:ln>
      </c:spPr>
    </c:plotArea>
    <c:legend>
      <c:legendPos val="b"/>
      <c:layout>
        <c:manualLayout>
          <c:xMode val="edge"/>
          <c:yMode val="edge"/>
          <c:x val="0.243527459589051"/>
          <c:y val="0.88508896714162455"/>
          <c:w val="0.50692659268981166"/>
          <c:h val="0.10469828503006917"/>
        </c:manualLayout>
      </c:layout>
      <c:overlay val="0"/>
      <c:txPr>
        <a:bodyPr/>
        <a:lstStyle/>
        <a:p>
          <a:pPr>
            <a:defRPr sz="1100"/>
          </a:pPr>
          <a:endParaRPr lang="en-US"/>
        </a:p>
      </c:txPr>
    </c:legend>
    <c:plotVisOnly val="1"/>
    <c:dispBlanksAs val="gap"/>
    <c:showDLblsOverMax val="0"/>
  </c:chart>
  <c:spPr>
    <a:noFill/>
    <a:ln>
      <a:noFill/>
    </a:ln>
  </c:spPr>
  <c:txPr>
    <a:bodyPr/>
    <a:lstStyle/>
    <a:p>
      <a:pPr>
        <a:defRPr sz="1200">
          <a:solidFill>
            <a:srgbClr val="7E7E7E"/>
          </a:solidFill>
          <a:latin typeface="+mn-lt"/>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2624521072797E-2"/>
          <c:y val="4.944183659734841E-2"/>
          <c:w val="0.93414750957854409"/>
          <c:h val="0.771947557036139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834B-4F81-A2D0-F813C2E5D33F}"/>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834B-4F81-A2D0-F813C2E5D33F}"/>
              </c:ext>
            </c:extLst>
          </c:dPt>
          <c:dPt>
            <c:idx val="2"/>
            <c:invertIfNegative val="0"/>
            <c:bubble3D val="0"/>
            <c:spPr>
              <a:solidFill>
                <a:srgbClr val="84C900"/>
              </a:solidFill>
              <a:ln>
                <a:noFill/>
              </a:ln>
              <a:effectLst/>
            </c:spPr>
            <c:extLst>
              <c:ext xmlns:c16="http://schemas.microsoft.com/office/drawing/2014/chart" uri="{C3380CC4-5D6E-409C-BE32-E72D297353CC}">
                <c16:uniqueId val="{00000005-834B-4F81-A2D0-F813C2E5D33F}"/>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834B-4F81-A2D0-F813C2E5D33F}"/>
              </c:ext>
            </c:extLst>
          </c:dPt>
          <c:dPt>
            <c:idx val="5"/>
            <c:invertIfNegative val="0"/>
            <c:bubble3D val="0"/>
            <c:spPr>
              <a:solidFill>
                <a:srgbClr val="84C900"/>
              </a:solidFill>
              <a:ln>
                <a:noFill/>
              </a:ln>
              <a:effectLst/>
            </c:spPr>
            <c:extLst>
              <c:ext xmlns:c16="http://schemas.microsoft.com/office/drawing/2014/chart" uri="{C3380CC4-5D6E-409C-BE32-E72D297353CC}">
                <c16:uniqueId val="{00000009-834B-4F81-A2D0-F813C2E5D33F}"/>
              </c:ext>
            </c:extLst>
          </c:dPt>
          <c:dLbls>
            <c:dLbl>
              <c:idx val="2"/>
              <c:layout>
                <c:manualLayout>
                  <c:x val="-2.9932950191570882E-3"/>
                  <c:y val="0"/>
                </c:manualLayout>
              </c:layout>
              <c:spPr>
                <a:noFill/>
                <a:ln>
                  <a:noFill/>
                </a:ln>
                <a:effectLst/>
              </c:spPr>
              <c:txPr>
                <a:bodyPr rot="0" spcFirstLastPara="1" vertOverflow="ellipsis" vert="horz" wrap="square" lIns="38100" tIns="18288" rIns="38100" bIns="18288" anchor="ctr" anchorCtr="1">
                  <a:spAutoFit/>
                </a:bodyPr>
                <a:lstStyle/>
                <a:p>
                  <a:pPr>
                    <a:defRPr sz="1140" b="0" i="0" u="none" strike="noStrike" kern="1200" baseline="0">
                      <a:solidFill>
                        <a:srgbClr val="7E7E7E"/>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34B-4F81-A2D0-F813C2E5D33F}"/>
                </c:ext>
              </c:extLst>
            </c:dLbl>
            <c:spPr>
              <a:noFill/>
              <a:ln>
                <a:noFill/>
              </a:ln>
              <a:effectLst/>
            </c:spPr>
            <c:txPr>
              <a:bodyPr rot="0" spcFirstLastPara="1" vertOverflow="ellipsis" vert="horz" wrap="square" lIns="38100" tIns="19050" rIns="38100" bIns="19050" anchor="ctr" anchorCtr="1">
                <a:spAutoFit/>
              </a:bodyPr>
              <a:lstStyle/>
              <a:p>
                <a:pPr>
                  <a:defRPr sz="1140" b="0" i="0" u="none" strike="noStrike" kern="1200" baseline="0">
                    <a:solidFill>
                      <a:srgbClr val="7E7E7E"/>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Charts!$B$48:$B$53</c:f>
              <c:strCache>
                <c:ptCount val="6"/>
                <c:pt idx="0">
                  <c:v>2018</c:v>
                </c:pt>
                <c:pt idx="1">
                  <c:v>2019</c:v>
                </c:pt>
                <c:pt idx="2">
                  <c:v>2020</c:v>
                </c:pt>
                <c:pt idx="4">
                  <c:v>YTD 9/30/2020</c:v>
                </c:pt>
                <c:pt idx="5">
                  <c:v>YTD 9/30/2021</c:v>
                </c:pt>
              </c:strCache>
            </c:strRef>
          </c:cat>
          <c:val>
            <c:numRef>
              <c:f>Charts!$C$48:$C$53</c:f>
              <c:numCache>
                <c:formatCode>"$"#,##0.0,_);"$"\(#,##0.0,\)</c:formatCode>
                <c:ptCount val="6"/>
                <c:pt idx="0">
                  <c:v>-10755</c:v>
                </c:pt>
                <c:pt idx="1">
                  <c:v>-18927</c:v>
                </c:pt>
                <c:pt idx="2">
                  <c:v>3185</c:v>
                </c:pt>
                <c:pt idx="4">
                  <c:v>365</c:v>
                </c:pt>
                <c:pt idx="5">
                  <c:v>-6090</c:v>
                </c:pt>
              </c:numCache>
            </c:numRef>
          </c:val>
          <c:extLst>
            <c:ext xmlns:c16="http://schemas.microsoft.com/office/drawing/2014/chart" uri="{C3380CC4-5D6E-409C-BE32-E72D297353CC}">
              <c16:uniqueId val="{0000000A-834B-4F81-A2D0-F813C2E5D33F}"/>
            </c:ext>
          </c:extLst>
        </c:ser>
        <c:dLbls>
          <c:dLblPos val="outEnd"/>
          <c:showLegendKey val="0"/>
          <c:showVal val="1"/>
          <c:showCatName val="0"/>
          <c:showSerName val="0"/>
          <c:showPercent val="0"/>
          <c:showBubbleSize val="0"/>
        </c:dLbls>
        <c:gapWidth val="50"/>
        <c:overlap val="-27"/>
        <c:axId val="1014992224"/>
        <c:axId val="1014981824"/>
      </c:barChart>
      <c:catAx>
        <c:axId val="10149922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40" b="0" i="0" u="none" strike="noStrike" kern="1200" baseline="0">
                <a:solidFill>
                  <a:srgbClr val="7E7E7E"/>
                </a:solidFill>
                <a:latin typeface="+mn-lt"/>
                <a:ea typeface="+mn-ea"/>
                <a:cs typeface="Arial" panose="020B0604020202020204" pitchFamily="34" charset="0"/>
              </a:defRPr>
            </a:pPr>
            <a:endParaRPr lang="en-US"/>
          </a:p>
        </c:txPr>
        <c:crossAx val="1014981824"/>
        <c:crosses val="autoZero"/>
        <c:auto val="1"/>
        <c:lblAlgn val="ctr"/>
        <c:lblOffset val="10"/>
        <c:noMultiLvlLbl val="0"/>
      </c:catAx>
      <c:valAx>
        <c:axId val="1014981824"/>
        <c:scaling>
          <c:orientation val="minMax"/>
        </c:scaling>
        <c:delete val="1"/>
        <c:axPos val="l"/>
        <c:numFmt formatCode="&quot;$&quot;#,##0.0,_);&quot;$&quot;\(#,##0.0,\)" sourceLinked="1"/>
        <c:majorTickMark val="none"/>
        <c:minorTickMark val="none"/>
        <c:tickLblPos val="nextTo"/>
        <c:crossAx val="1014992224"/>
        <c:crosses val="autoZero"/>
        <c:crossBetween val="between"/>
      </c:valAx>
    </c:plotArea>
    <c:plotVisOnly val="1"/>
    <c:dispBlanksAs val="gap"/>
    <c:showDLblsOverMax val="0"/>
  </c:chart>
  <c:spPr>
    <a:ln>
      <a:no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378E-4A8C-89B8-D38D78184878}"/>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378E-4A8C-89B8-D38D78184878}"/>
              </c:ext>
            </c:extLst>
          </c:dPt>
          <c:dPt>
            <c:idx val="2"/>
            <c:invertIfNegative val="0"/>
            <c:bubble3D val="0"/>
            <c:spPr>
              <a:solidFill>
                <a:srgbClr val="84C900"/>
              </a:solidFill>
              <a:ln>
                <a:noFill/>
              </a:ln>
              <a:effectLst/>
            </c:spPr>
            <c:extLst>
              <c:ext xmlns:c16="http://schemas.microsoft.com/office/drawing/2014/chart" uri="{C3380CC4-5D6E-409C-BE32-E72D297353CC}">
                <c16:uniqueId val="{00000005-378E-4A8C-89B8-D38D78184878}"/>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378E-4A8C-89B8-D38D78184878}"/>
              </c:ext>
            </c:extLst>
          </c:dPt>
          <c:dPt>
            <c:idx val="5"/>
            <c:invertIfNegative val="0"/>
            <c:bubble3D val="0"/>
            <c:spPr>
              <a:solidFill>
                <a:srgbClr val="84C900"/>
              </a:solidFill>
              <a:ln>
                <a:noFill/>
              </a:ln>
              <a:effectLst/>
            </c:spPr>
            <c:extLst>
              <c:ext xmlns:c16="http://schemas.microsoft.com/office/drawing/2014/chart" uri="{C3380CC4-5D6E-409C-BE32-E72D297353CC}">
                <c16:uniqueId val="{00000009-378E-4A8C-89B8-D38D78184878}"/>
              </c:ext>
            </c:extLst>
          </c:dPt>
          <c:dLbls>
            <c:spPr>
              <a:noFill/>
              <a:ln>
                <a:noFill/>
              </a:ln>
              <a:effectLst/>
            </c:spPr>
            <c:txPr>
              <a:bodyPr rot="0" spcFirstLastPara="1" vertOverflow="ellipsis" vert="horz" wrap="square" lIns="38100" tIns="19050" rIns="38100" bIns="19050" anchor="ctr" anchorCtr="1">
                <a:spAutoFit/>
              </a:bodyPr>
              <a:lstStyle/>
              <a:p>
                <a:pPr>
                  <a:defRPr sz="1140" b="0" i="0" u="none" strike="noStrike" kern="1200" baseline="0">
                    <a:solidFill>
                      <a:srgbClr val="7E7E7E"/>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Charts!$B$33:$B$38</c:f>
              <c:strCache>
                <c:ptCount val="6"/>
                <c:pt idx="0">
                  <c:v>2018</c:v>
                </c:pt>
                <c:pt idx="1">
                  <c:v>2019</c:v>
                </c:pt>
                <c:pt idx="2">
                  <c:v>2020</c:v>
                </c:pt>
                <c:pt idx="4">
                  <c:v>YTD 9/30/2020</c:v>
                </c:pt>
                <c:pt idx="5">
                  <c:v>YTD 9/30/2021</c:v>
                </c:pt>
              </c:strCache>
            </c:strRef>
          </c:cat>
          <c:val>
            <c:numRef>
              <c:f>Charts!$C$33:$C$38</c:f>
              <c:numCache>
                <c:formatCode>"$"#,##0.0,_);"$"\(#,##0.0,\)</c:formatCode>
                <c:ptCount val="6"/>
                <c:pt idx="0">
                  <c:v>-3565</c:v>
                </c:pt>
                <c:pt idx="1">
                  <c:v>-14263</c:v>
                </c:pt>
                <c:pt idx="2">
                  <c:v>3455</c:v>
                </c:pt>
                <c:pt idx="4">
                  <c:v>2193</c:v>
                </c:pt>
                <c:pt idx="5">
                  <c:v>-3573</c:v>
                </c:pt>
              </c:numCache>
            </c:numRef>
          </c:val>
          <c:extLst>
            <c:ext xmlns:c16="http://schemas.microsoft.com/office/drawing/2014/chart" uri="{C3380CC4-5D6E-409C-BE32-E72D297353CC}">
              <c16:uniqueId val="{0000000A-378E-4A8C-89B8-D38D78184878}"/>
            </c:ext>
          </c:extLst>
        </c:ser>
        <c:dLbls>
          <c:dLblPos val="outEnd"/>
          <c:showLegendKey val="0"/>
          <c:showVal val="1"/>
          <c:showCatName val="0"/>
          <c:showSerName val="0"/>
          <c:showPercent val="0"/>
          <c:showBubbleSize val="0"/>
        </c:dLbls>
        <c:gapWidth val="50"/>
        <c:overlap val="-27"/>
        <c:axId val="1014992224"/>
        <c:axId val="1014981824"/>
      </c:barChart>
      <c:catAx>
        <c:axId val="10149922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40" b="0" i="0" u="none" strike="noStrike" kern="1200" baseline="0">
                <a:solidFill>
                  <a:srgbClr val="7E7E7E"/>
                </a:solidFill>
                <a:latin typeface="+mn-lt"/>
                <a:ea typeface="+mn-ea"/>
                <a:cs typeface="Arial" panose="020B0604020202020204" pitchFamily="34" charset="0"/>
              </a:defRPr>
            </a:pPr>
            <a:endParaRPr lang="en-US"/>
          </a:p>
        </c:txPr>
        <c:crossAx val="1014981824"/>
        <c:crosses val="autoZero"/>
        <c:auto val="1"/>
        <c:lblAlgn val="ctr"/>
        <c:lblOffset val="10"/>
        <c:noMultiLvlLbl val="0"/>
      </c:catAx>
      <c:valAx>
        <c:axId val="1014981824"/>
        <c:scaling>
          <c:orientation val="minMax"/>
        </c:scaling>
        <c:delete val="1"/>
        <c:axPos val="l"/>
        <c:numFmt formatCode="&quot;$&quot;#,##0.0,_);&quot;$&quot;\(#,##0.0,\)" sourceLinked="1"/>
        <c:majorTickMark val="none"/>
        <c:minorTickMark val="none"/>
        <c:tickLblPos val="nextTo"/>
        <c:crossAx val="1014992224"/>
        <c:crosses val="autoZero"/>
        <c:crossBetween val="between"/>
      </c:valAx>
    </c:plotArea>
    <c:plotVisOnly val="1"/>
    <c:dispBlanksAs val="gap"/>
    <c:showDLblsOverMax val="0"/>
  </c:chart>
  <c:spPr>
    <a:ln>
      <a:no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8505827261893986"/>
          <c:h val="0.8052853369155844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423E-4DEE-8924-ED0D2DD57FEC}"/>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423E-4DEE-8924-ED0D2DD57FEC}"/>
              </c:ext>
            </c:extLst>
          </c:dPt>
          <c:dPt>
            <c:idx val="2"/>
            <c:invertIfNegative val="0"/>
            <c:bubble3D val="0"/>
            <c:spPr>
              <a:solidFill>
                <a:srgbClr val="84C900"/>
              </a:solidFill>
              <a:ln>
                <a:noFill/>
              </a:ln>
              <a:effectLst/>
            </c:spPr>
            <c:extLst>
              <c:ext xmlns:c16="http://schemas.microsoft.com/office/drawing/2014/chart" uri="{C3380CC4-5D6E-409C-BE32-E72D297353CC}">
                <c16:uniqueId val="{00000005-423E-4DEE-8924-ED0D2DD57FEC}"/>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423E-4DEE-8924-ED0D2DD57FEC}"/>
              </c:ext>
            </c:extLst>
          </c:dPt>
          <c:dPt>
            <c:idx val="5"/>
            <c:invertIfNegative val="0"/>
            <c:bubble3D val="0"/>
            <c:spPr>
              <a:solidFill>
                <a:srgbClr val="84C900"/>
              </a:solidFill>
              <a:ln>
                <a:noFill/>
              </a:ln>
              <a:effectLst/>
            </c:spPr>
            <c:extLst>
              <c:ext xmlns:c16="http://schemas.microsoft.com/office/drawing/2014/chart" uri="{C3380CC4-5D6E-409C-BE32-E72D297353CC}">
                <c16:uniqueId val="{00000009-423E-4DEE-8924-ED0D2DD57FEC}"/>
              </c:ext>
            </c:extLst>
          </c:dPt>
          <c:dLbls>
            <c:spPr>
              <a:noFill/>
              <a:ln>
                <a:noFill/>
              </a:ln>
              <a:effectLst/>
            </c:spPr>
            <c:txPr>
              <a:bodyPr rot="0" spcFirstLastPara="1" vertOverflow="ellipsis" vert="horz" wrap="square" lIns="38100" tIns="19050" rIns="38100" bIns="19050" anchor="ctr" anchorCtr="1">
                <a:spAutoFit/>
              </a:bodyPr>
              <a:lstStyle/>
              <a:p>
                <a:pPr>
                  <a:defRPr sz="1140" b="0" i="0" u="none" strike="noStrike" kern="1200" baseline="0">
                    <a:solidFill>
                      <a:srgbClr val="7E7E7E"/>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Charts!$B$19:$B$24</c:f>
              <c:strCache>
                <c:ptCount val="6"/>
                <c:pt idx="0">
                  <c:v>2018</c:v>
                </c:pt>
                <c:pt idx="1">
                  <c:v>2019</c:v>
                </c:pt>
                <c:pt idx="2">
                  <c:v>2020</c:v>
                </c:pt>
                <c:pt idx="4">
                  <c:v>YTD 9/30/2020</c:v>
                </c:pt>
                <c:pt idx="5">
                  <c:v>YTD 9/30/2021</c:v>
                </c:pt>
              </c:strCache>
            </c:strRef>
          </c:cat>
          <c:val>
            <c:numRef>
              <c:f>Charts!$C$19:$C$24</c:f>
              <c:numCache>
                <c:formatCode>"$"#,##0.0,_);"$"\(#,##0.0,\)</c:formatCode>
                <c:ptCount val="6"/>
                <c:pt idx="0">
                  <c:v>18394</c:v>
                </c:pt>
                <c:pt idx="1">
                  <c:v>8688</c:v>
                </c:pt>
                <c:pt idx="2">
                  <c:v>19609</c:v>
                </c:pt>
                <c:pt idx="4">
                  <c:v>14805</c:v>
                </c:pt>
                <c:pt idx="5">
                  <c:v>5898</c:v>
                </c:pt>
              </c:numCache>
            </c:numRef>
          </c:val>
          <c:extLst>
            <c:ext xmlns:c16="http://schemas.microsoft.com/office/drawing/2014/chart" uri="{C3380CC4-5D6E-409C-BE32-E72D297353CC}">
              <c16:uniqueId val="{0000000A-423E-4DEE-8924-ED0D2DD57FEC}"/>
            </c:ext>
          </c:extLst>
        </c:ser>
        <c:dLbls>
          <c:dLblPos val="outEnd"/>
          <c:showLegendKey val="0"/>
          <c:showVal val="1"/>
          <c:showCatName val="0"/>
          <c:showSerName val="0"/>
          <c:showPercent val="0"/>
          <c:showBubbleSize val="0"/>
        </c:dLbls>
        <c:gapWidth val="50"/>
        <c:overlap val="-27"/>
        <c:axId val="1014992224"/>
        <c:axId val="1014981824"/>
      </c:barChart>
      <c:catAx>
        <c:axId val="101499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40" b="0" i="0" u="none" strike="noStrike" kern="1200" baseline="0">
                <a:solidFill>
                  <a:srgbClr val="7E7E7E"/>
                </a:solidFill>
                <a:latin typeface="+mn-lt"/>
                <a:ea typeface="+mn-ea"/>
                <a:cs typeface="Arial" panose="020B0604020202020204" pitchFamily="34" charset="0"/>
              </a:defRPr>
            </a:pPr>
            <a:endParaRPr lang="en-US"/>
          </a:p>
        </c:txPr>
        <c:crossAx val="1014981824"/>
        <c:crosses val="autoZero"/>
        <c:auto val="1"/>
        <c:lblAlgn val="ctr"/>
        <c:lblOffset val="100"/>
        <c:noMultiLvlLbl val="0"/>
      </c:catAx>
      <c:valAx>
        <c:axId val="1014981824"/>
        <c:scaling>
          <c:orientation val="minMax"/>
        </c:scaling>
        <c:delete val="1"/>
        <c:axPos val="l"/>
        <c:numFmt formatCode="&quot;$&quot;#,##0.0,_);&quot;$&quot;\(#,##0.0,\)" sourceLinked="1"/>
        <c:majorTickMark val="none"/>
        <c:minorTickMark val="none"/>
        <c:tickLblPos val="nextTo"/>
        <c:crossAx val="101499222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8668195839744166"/>
          <c:h val="0.8023824568225268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7D1C-4DD7-A168-EAC60B69D26F}"/>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7D1C-4DD7-A168-EAC60B69D26F}"/>
              </c:ext>
            </c:extLst>
          </c:dPt>
          <c:dPt>
            <c:idx val="2"/>
            <c:invertIfNegative val="0"/>
            <c:bubble3D val="0"/>
            <c:spPr>
              <a:solidFill>
                <a:srgbClr val="84C900"/>
              </a:solidFill>
              <a:ln>
                <a:noFill/>
              </a:ln>
              <a:effectLst/>
            </c:spPr>
            <c:extLst>
              <c:ext xmlns:c16="http://schemas.microsoft.com/office/drawing/2014/chart" uri="{C3380CC4-5D6E-409C-BE32-E72D297353CC}">
                <c16:uniqueId val="{00000005-7D1C-4DD7-A168-EAC60B69D26F}"/>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7D1C-4DD7-A168-EAC60B69D26F}"/>
              </c:ext>
            </c:extLst>
          </c:dPt>
          <c:dPt>
            <c:idx val="5"/>
            <c:invertIfNegative val="0"/>
            <c:bubble3D val="0"/>
            <c:spPr>
              <a:solidFill>
                <a:srgbClr val="84C900"/>
              </a:solidFill>
              <a:ln>
                <a:noFill/>
              </a:ln>
              <a:effectLst/>
            </c:spPr>
            <c:extLst>
              <c:ext xmlns:c16="http://schemas.microsoft.com/office/drawing/2014/chart" uri="{C3380CC4-5D6E-409C-BE32-E72D297353CC}">
                <c16:uniqueId val="{00000009-7D1C-4DD7-A168-EAC60B69D26F}"/>
              </c:ext>
            </c:extLst>
          </c:dPt>
          <c:dLbls>
            <c:spPr>
              <a:noFill/>
              <a:ln>
                <a:noFill/>
              </a:ln>
              <a:effectLst/>
            </c:spPr>
            <c:txPr>
              <a:bodyPr rot="0" spcFirstLastPara="1" vertOverflow="ellipsis" vert="horz" wrap="square" lIns="38100" tIns="19050" rIns="38100" bIns="19050" anchor="ctr" anchorCtr="1">
                <a:spAutoFit/>
              </a:bodyPr>
              <a:lstStyle/>
              <a:p>
                <a:pPr>
                  <a:defRPr sz="1140" b="0" i="0" u="none" strike="noStrike" kern="1200" baseline="0">
                    <a:solidFill>
                      <a:srgbClr val="7E7E7E"/>
                    </a:solidFill>
                    <a:latin typeface="+mn-lt"/>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Charts!$B$5:$B$10</c:f>
              <c:strCache>
                <c:ptCount val="6"/>
                <c:pt idx="0">
                  <c:v>2018</c:v>
                </c:pt>
                <c:pt idx="1">
                  <c:v>2019</c:v>
                </c:pt>
                <c:pt idx="2">
                  <c:v>2020</c:v>
                </c:pt>
                <c:pt idx="4">
                  <c:v>YTD 9/30/2020</c:v>
                </c:pt>
                <c:pt idx="5">
                  <c:v>YTD 9/30/2021</c:v>
                </c:pt>
              </c:strCache>
            </c:strRef>
          </c:cat>
          <c:val>
            <c:numRef>
              <c:f>Charts!$C$5:$C$10</c:f>
              <c:numCache>
                <c:formatCode>"$"#,##0.0,_);"$"\(#,##0.0,\)</c:formatCode>
                <c:ptCount val="6"/>
                <c:pt idx="0">
                  <c:v>88113</c:v>
                </c:pt>
                <c:pt idx="1">
                  <c:v>79667</c:v>
                </c:pt>
                <c:pt idx="2">
                  <c:v>64440</c:v>
                </c:pt>
                <c:pt idx="4">
                  <c:v>49309</c:v>
                </c:pt>
                <c:pt idx="5">
                  <c:v>40000</c:v>
                </c:pt>
              </c:numCache>
            </c:numRef>
          </c:val>
          <c:extLst>
            <c:ext xmlns:c16="http://schemas.microsoft.com/office/drawing/2014/chart" uri="{C3380CC4-5D6E-409C-BE32-E72D297353CC}">
              <c16:uniqueId val="{0000000A-7D1C-4DD7-A168-EAC60B69D26F}"/>
            </c:ext>
          </c:extLst>
        </c:ser>
        <c:dLbls>
          <c:dLblPos val="outEnd"/>
          <c:showLegendKey val="0"/>
          <c:showVal val="1"/>
          <c:showCatName val="0"/>
          <c:showSerName val="0"/>
          <c:showPercent val="0"/>
          <c:showBubbleSize val="0"/>
        </c:dLbls>
        <c:gapWidth val="50"/>
        <c:overlap val="-27"/>
        <c:axId val="1014992224"/>
        <c:axId val="1014981824"/>
      </c:barChart>
      <c:catAx>
        <c:axId val="101499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40" b="0" i="0" u="none" strike="noStrike" kern="1200" baseline="0">
                <a:solidFill>
                  <a:srgbClr val="7E7E7E"/>
                </a:solidFill>
                <a:latin typeface="+mn-lt"/>
                <a:ea typeface="+mn-ea"/>
                <a:cs typeface="Arial" panose="020B0604020202020204" pitchFamily="34" charset="0"/>
              </a:defRPr>
            </a:pPr>
            <a:endParaRPr lang="en-US"/>
          </a:p>
        </c:txPr>
        <c:crossAx val="1014981824"/>
        <c:crosses val="autoZero"/>
        <c:auto val="1"/>
        <c:lblAlgn val="ctr"/>
        <c:lblOffset val="100"/>
        <c:noMultiLvlLbl val="0"/>
      </c:catAx>
      <c:valAx>
        <c:axId val="1014981824"/>
        <c:scaling>
          <c:orientation val="minMax"/>
        </c:scaling>
        <c:delete val="1"/>
        <c:axPos val="l"/>
        <c:numFmt formatCode="&quot;$&quot;#,##0.0,_);&quot;$&quot;\(#,##0.0,\)" sourceLinked="1"/>
        <c:majorTickMark val="none"/>
        <c:minorTickMark val="none"/>
        <c:tickLblPos val="nextTo"/>
        <c:crossAx val="1014992224"/>
        <c:crosses val="autoZero"/>
        <c:crossBetween val="between"/>
      </c:valAx>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D9D9D9"/>
            </a:solidFill>
            <a:ln>
              <a:noFill/>
            </a:ln>
            <a:effectLst/>
          </c:spPr>
          <c:invertIfNegative val="0"/>
          <c:dPt>
            <c:idx val="7"/>
            <c:invertIfNegative val="0"/>
            <c:bubble3D val="0"/>
            <c:spPr>
              <a:solidFill>
                <a:srgbClr val="84C900"/>
              </a:solidFill>
              <a:ln>
                <a:noFill/>
              </a:ln>
              <a:effectLst/>
            </c:spPr>
            <c:extLst>
              <c:ext xmlns:c16="http://schemas.microsoft.com/office/drawing/2014/chart" uri="{C3380CC4-5D6E-409C-BE32-E72D297353CC}">
                <c16:uniqueId val="{00000001-0413-4CE5-95DB-0039A97A2D14}"/>
              </c:ext>
            </c:extLst>
          </c:dPt>
          <c:dLbls>
            <c:dLbl>
              <c:idx val="4"/>
              <c:tx>
                <c:rich>
                  <a:bodyPr/>
                  <a:lstStyle/>
                  <a:p>
                    <a:r>
                      <a:rPr lang="en-US"/>
                      <a:t>338,000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F5D-40D8-982D-F2C002D1013E}"/>
                </c:ext>
              </c:extLst>
            </c:dLbl>
            <c:dLbl>
              <c:idx val="5"/>
              <c:tx>
                <c:rich>
                  <a:bodyPr/>
                  <a:lstStyle/>
                  <a:p>
                    <a:r>
                      <a:rPr lang="en-US"/>
                      <a:t>367,000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F5D-40D8-982D-F2C002D1013E}"/>
                </c:ext>
              </c:extLst>
            </c:dLbl>
            <c:dLbl>
              <c:idx val="6"/>
              <c:tx>
                <c:rich>
                  <a:bodyPr/>
                  <a:lstStyle/>
                  <a:p>
                    <a:r>
                      <a:rPr lang="en-US"/>
                      <a:t>522,000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F5D-40D8-982D-F2C002D1013E}"/>
                </c:ext>
              </c:extLst>
            </c:dLbl>
            <c:dLbl>
              <c:idx val="7"/>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r>
                      <a:rPr lang="en-US"/>
                      <a:t>585,000</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413-4CE5-95DB-0039A97A2D14}"/>
                </c:ext>
              </c:extLst>
            </c:dLbl>
            <c:dLbl>
              <c:idx val="9"/>
              <c:tx>
                <c:rich>
                  <a:bodyPr/>
                  <a:lstStyle/>
                  <a:p>
                    <a:r>
                      <a:rPr lang="en-US"/>
                      <a:t>2,400,000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F5D-40D8-982D-F2C002D1013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Sheet1!$B$4:$B$13</c:f>
              <c:strCache>
                <c:ptCount val="10"/>
                <c:pt idx="0">
                  <c:v>Performix</c:v>
                </c:pt>
                <c:pt idx="1">
                  <c:v>Evlution Nutrition</c:v>
                </c:pt>
                <c:pt idx="2">
                  <c:v>Vega</c:v>
                </c:pt>
                <c:pt idx="3">
                  <c:v>BSN</c:v>
                </c:pt>
                <c:pt idx="4">
                  <c:v>Celsius</c:v>
                </c:pt>
                <c:pt idx="5">
                  <c:v>Cellucor</c:v>
                </c:pt>
                <c:pt idx="6">
                  <c:v>Redcon</c:v>
                </c:pt>
                <c:pt idx="7">
                  <c:v>MusclePharm</c:v>
                </c:pt>
                <c:pt idx="8">
                  <c:v>Optimum Nutrition</c:v>
                </c:pt>
                <c:pt idx="9">
                  <c:v>Bang</c:v>
                </c:pt>
              </c:strCache>
            </c:strRef>
          </c:cat>
          <c:val>
            <c:numRef>
              <c:f>Sheet1!$C$4:$C$13</c:f>
              <c:numCache>
                <c:formatCode>#,##0_);\(#,##0\)</c:formatCode>
                <c:ptCount val="10"/>
                <c:pt idx="0">
                  <c:v>84100</c:v>
                </c:pt>
                <c:pt idx="1">
                  <c:v>175000</c:v>
                </c:pt>
                <c:pt idx="2">
                  <c:v>181000</c:v>
                </c:pt>
                <c:pt idx="3">
                  <c:v>220000</c:v>
                </c:pt>
                <c:pt idx="4">
                  <c:v>237000</c:v>
                </c:pt>
                <c:pt idx="5">
                  <c:v>368000</c:v>
                </c:pt>
                <c:pt idx="6">
                  <c:v>499000</c:v>
                </c:pt>
                <c:pt idx="7">
                  <c:v>594000</c:v>
                </c:pt>
                <c:pt idx="8">
                  <c:v>648000</c:v>
                </c:pt>
                <c:pt idx="9">
                  <c:v>2200000</c:v>
                </c:pt>
              </c:numCache>
            </c:numRef>
          </c:val>
          <c:extLst>
            <c:ext xmlns:c16="http://schemas.microsoft.com/office/drawing/2014/chart" uri="{C3380CC4-5D6E-409C-BE32-E72D297353CC}">
              <c16:uniqueId val="{00000002-0413-4CE5-95DB-0039A97A2D14}"/>
            </c:ext>
          </c:extLst>
        </c:ser>
        <c:dLbls>
          <c:dLblPos val="outEnd"/>
          <c:showLegendKey val="0"/>
          <c:showVal val="1"/>
          <c:showCatName val="0"/>
          <c:showSerName val="0"/>
          <c:showPercent val="0"/>
          <c:showBubbleSize val="0"/>
        </c:dLbls>
        <c:gapWidth val="50"/>
        <c:axId val="1263585535"/>
        <c:axId val="1263571391"/>
      </c:barChart>
      <c:catAx>
        <c:axId val="1263585535"/>
        <c:scaling>
          <c:orientation val="minMax"/>
        </c:scaling>
        <c:delete val="1"/>
        <c:axPos val="l"/>
        <c:numFmt formatCode="General" sourceLinked="1"/>
        <c:majorTickMark val="out"/>
        <c:minorTickMark val="none"/>
        <c:tickLblPos val="nextTo"/>
        <c:crossAx val="1263571391"/>
        <c:crosses val="autoZero"/>
        <c:auto val="1"/>
        <c:lblAlgn val="ctr"/>
        <c:lblOffset val="100"/>
        <c:noMultiLvlLbl val="0"/>
      </c:catAx>
      <c:valAx>
        <c:axId val="1263571391"/>
        <c:scaling>
          <c:orientation val="minMax"/>
        </c:scaling>
        <c:delete val="1"/>
        <c:axPos val="b"/>
        <c:numFmt formatCode="#,##0_);\(#,##0\)" sourceLinked="1"/>
        <c:majorTickMark val="out"/>
        <c:minorTickMark val="none"/>
        <c:tickLblPos val="nextTo"/>
        <c:crossAx val="12635855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84C900"/>
              </a:solidFill>
              <a:ln w="19050">
                <a:solidFill>
                  <a:schemeClr val="lt1"/>
                </a:solidFill>
              </a:ln>
              <a:effectLst/>
            </c:spPr>
            <c:extLst>
              <c:ext xmlns:c16="http://schemas.microsoft.com/office/drawing/2014/chart" uri="{C3380CC4-5D6E-409C-BE32-E72D297353CC}">
                <c16:uniqueId val="{00000001-7AD8-4894-B895-BD8BBF7F7235}"/>
              </c:ext>
            </c:extLst>
          </c:dPt>
          <c:dPt>
            <c:idx val="1"/>
            <c:bubble3D val="0"/>
            <c:spPr>
              <a:solidFill>
                <a:srgbClr val="4F4C49"/>
              </a:solidFill>
              <a:ln w="19050">
                <a:solidFill>
                  <a:schemeClr val="lt1"/>
                </a:solidFill>
              </a:ln>
              <a:effectLst/>
            </c:spPr>
            <c:extLst>
              <c:ext xmlns:c16="http://schemas.microsoft.com/office/drawing/2014/chart" uri="{C3380CC4-5D6E-409C-BE32-E72D297353CC}">
                <c16:uniqueId val="{00000003-7AD8-4894-B895-BD8BBF7F7235}"/>
              </c:ext>
            </c:extLst>
          </c:dPt>
          <c:dPt>
            <c:idx val="2"/>
            <c:bubble3D val="0"/>
            <c:spPr>
              <a:solidFill>
                <a:srgbClr val="7E7974"/>
              </a:solidFill>
              <a:ln w="19050">
                <a:solidFill>
                  <a:schemeClr val="lt1"/>
                </a:solidFill>
              </a:ln>
              <a:effectLst/>
            </c:spPr>
            <c:extLst>
              <c:ext xmlns:c16="http://schemas.microsoft.com/office/drawing/2014/chart" uri="{C3380CC4-5D6E-409C-BE32-E72D297353CC}">
                <c16:uniqueId val="{00000005-7AD8-4894-B895-BD8BBF7F7235}"/>
              </c:ext>
            </c:extLst>
          </c:dPt>
          <c:dPt>
            <c:idx val="3"/>
            <c:bubble3D val="0"/>
            <c:spPr>
              <a:solidFill>
                <a:srgbClr val="B1AEAB"/>
              </a:solidFill>
              <a:ln w="19050">
                <a:solidFill>
                  <a:schemeClr val="lt1"/>
                </a:solidFill>
              </a:ln>
              <a:effectLst/>
            </c:spPr>
            <c:extLst>
              <c:ext xmlns:c16="http://schemas.microsoft.com/office/drawing/2014/chart" uri="{C3380CC4-5D6E-409C-BE32-E72D297353CC}">
                <c16:uniqueId val="{00000007-7AD8-4894-B895-BD8BBF7F7235}"/>
              </c:ext>
            </c:extLst>
          </c:dPt>
          <c:dLbls>
            <c:dLbl>
              <c:idx val="2"/>
              <c:layout>
                <c:manualLayout>
                  <c:x val="7.7493361342564501E-2"/>
                  <c:y val="0.1335111974639533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AD8-4894-B895-BD8BBF7F7235}"/>
                </c:ext>
              </c:extLst>
            </c:dLbl>
            <c:dLbl>
              <c:idx val="3"/>
              <c:layout>
                <c:manualLayout>
                  <c:x val="5.713287539479709E-2"/>
                  <c:y val="0.1175324675324675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7AD8-4894-B895-BD8BBF7F723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Charts!$B$71:$B$74</c:f>
              <c:strCache>
                <c:ptCount val="4"/>
                <c:pt idx="0">
                  <c:v>International</c:v>
                </c:pt>
                <c:pt idx="1">
                  <c:v>Online</c:v>
                </c:pt>
                <c:pt idx="2">
                  <c:v>Distributor</c:v>
                </c:pt>
                <c:pt idx="3">
                  <c:v>Specialty Retailer</c:v>
                </c:pt>
              </c:strCache>
            </c:strRef>
          </c:cat>
          <c:val>
            <c:numRef>
              <c:f>Charts!$C$71:$C$74</c:f>
              <c:numCache>
                <c:formatCode>General</c:formatCode>
                <c:ptCount val="4"/>
                <c:pt idx="0">
                  <c:v>543360</c:v>
                </c:pt>
                <c:pt idx="1">
                  <c:v>253476</c:v>
                </c:pt>
                <c:pt idx="2">
                  <c:v>61440</c:v>
                </c:pt>
                <c:pt idx="3">
                  <c:v>54852</c:v>
                </c:pt>
              </c:numCache>
            </c:numRef>
          </c:val>
          <c:extLst>
            <c:ext xmlns:c16="http://schemas.microsoft.com/office/drawing/2014/chart" uri="{C3380CC4-5D6E-409C-BE32-E72D297353CC}">
              <c16:uniqueId val="{00000008-7AD8-4894-B895-BD8BBF7F72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4161126" cy="366059"/>
          </a:xfrm>
          <a:prstGeom prst="rect">
            <a:avLst/>
          </a:prstGeom>
        </p:spPr>
        <p:txBody>
          <a:bodyPr vert="horz" lIns="86716" tIns="43359" rIns="86716" bIns="43359" rtlCol="0"/>
          <a:lstStyle>
            <a:lvl1pPr algn="l">
              <a:defRPr sz="1100"/>
            </a:lvl1pPr>
          </a:lstStyle>
          <a:p>
            <a:endParaRPr lang="en-US"/>
          </a:p>
        </p:txBody>
      </p:sp>
      <p:sp>
        <p:nvSpPr>
          <p:cNvPr id="3" name="Date Placeholder 2"/>
          <p:cNvSpPr>
            <a:spLocks noGrp="1"/>
          </p:cNvSpPr>
          <p:nvPr>
            <p:ph type="dt" idx="1"/>
          </p:nvPr>
        </p:nvSpPr>
        <p:spPr>
          <a:xfrm>
            <a:off x="5438560" y="1"/>
            <a:ext cx="4161126" cy="366059"/>
          </a:xfrm>
          <a:prstGeom prst="rect">
            <a:avLst/>
          </a:prstGeom>
        </p:spPr>
        <p:txBody>
          <a:bodyPr vert="horz" lIns="86716" tIns="43359" rIns="86716" bIns="43359" rtlCol="0"/>
          <a:lstStyle>
            <a:lvl1pPr algn="r">
              <a:defRPr sz="1100"/>
            </a:lvl1pPr>
          </a:lstStyle>
          <a:p>
            <a:fld id="{664312F1-C63E-4225-AA26-2381A7D7FBFE}" type="datetimeFigureOut">
              <a:rPr lang="en-US" smtClean="0"/>
              <a:t>3/4/2022</a:t>
            </a:fld>
            <a:endParaRPr lang="en-US"/>
          </a:p>
        </p:txBody>
      </p:sp>
      <p:sp>
        <p:nvSpPr>
          <p:cNvPr id="4" name="Slide Image Placeholder 3"/>
          <p:cNvSpPr>
            <a:spLocks noGrp="1" noRot="1" noChangeAspect="1"/>
          </p:cNvSpPr>
          <p:nvPr>
            <p:ph type="sldImg" idx="2"/>
          </p:nvPr>
        </p:nvSpPr>
        <p:spPr>
          <a:xfrm>
            <a:off x="3203575" y="914400"/>
            <a:ext cx="3194050" cy="2468563"/>
          </a:xfrm>
          <a:prstGeom prst="rect">
            <a:avLst/>
          </a:prstGeom>
          <a:noFill/>
          <a:ln w="12700">
            <a:solidFill>
              <a:prstClr val="black"/>
            </a:solidFill>
          </a:ln>
        </p:spPr>
        <p:txBody>
          <a:bodyPr vert="horz" lIns="86716" tIns="43359" rIns="86716" bIns="43359" rtlCol="0" anchor="ctr"/>
          <a:lstStyle/>
          <a:p>
            <a:endParaRPr lang="en-US"/>
          </a:p>
        </p:txBody>
      </p:sp>
      <p:sp>
        <p:nvSpPr>
          <p:cNvPr id="5" name="Notes Placeholder 4"/>
          <p:cNvSpPr>
            <a:spLocks noGrp="1"/>
          </p:cNvSpPr>
          <p:nvPr>
            <p:ph type="body" sz="quarter" idx="3"/>
          </p:nvPr>
        </p:nvSpPr>
        <p:spPr>
          <a:xfrm>
            <a:off x="960727" y="3520144"/>
            <a:ext cx="7679748" cy="2880659"/>
          </a:xfrm>
          <a:prstGeom prst="rect">
            <a:avLst/>
          </a:prstGeom>
        </p:spPr>
        <p:txBody>
          <a:bodyPr vert="horz" lIns="86716" tIns="43359" rIns="86716" bIns="433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949145"/>
            <a:ext cx="4161126" cy="366058"/>
          </a:xfrm>
          <a:prstGeom prst="rect">
            <a:avLst/>
          </a:prstGeom>
        </p:spPr>
        <p:txBody>
          <a:bodyPr vert="horz" lIns="86716" tIns="43359" rIns="86716" bIns="43359" rtlCol="0" anchor="b"/>
          <a:lstStyle>
            <a:lvl1pPr algn="l">
              <a:defRPr sz="1100"/>
            </a:lvl1pPr>
          </a:lstStyle>
          <a:p>
            <a:endParaRPr lang="en-US"/>
          </a:p>
        </p:txBody>
      </p:sp>
      <p:sp>
        <p:nvSpPr>
          <p:cNvPr id="7" name="Slide Number Placeholder 6"/>
          <p:cNvSpPr>
            <a:spLocks noGrp="1"/>
          </p:cNvSpPr>
          <p:nvPr>
            <p:ph type="sldNum" sz="quarter" idx="5"/>
          </p:nvPr>
        </p:nvSpPr>
        <p:spPr>
          <a:xfrm>
            <a:off x="5438560" y="6949145"/>
            <a:ext cx="4161126" cy="366058"/>
          </a:xfrm>
          <a:prstGeom prst="rect">
            <a:avLst/>
          </a:prstGeom>
        </p:spPr>
        <p:txBody>
          <a:bodyPr vert="horz" lIns="86716" tIns="43359" rIns="86716" bIns="43359" rtlCol="0" anchor="b"/>
          <a:lstStyle>
            <a:lvl1pPr algn="r">
              <a:defRPr sz="1100"/>
            </a:lvl1pPr>
          </a:lstStyle>
          <a:p>
            <a:fld id="{3F0C325C-DB41-42C3-A7E8-0A6D19591537}" type="slidenum">
              <a:rPr lang="en-US" smtClean="0"/>
              <a:t>‹#›</a:t>
            </a:fld>
            <a:endParaRPr lang="en-US"/>
          </a:p>
        </p:txBody>
      </p:sp>
    </p:spTree>
    <p:extLst>
      <p:ext uri="{BB962C8B-B14F-4D97-AF65-F5344CB8AC3E}">
        <p14:creationId xmlns:p14="http://schemas.microsoft.com/office/powerpoint/2010/main" val="2889105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0C325C-DB41-42C3-A7E8-0A6D19591537}" type="slidenum">
              <a:rPr lang="en-US" smtClean="0"/>
              <a:t>4</a:t>
            </a:fld>
            <a:endParaRPr lang="en-US"/>
          </a:p>
        </p:txBody>
      </p:sp>
    </p:spTree>
    <p:extLst>
      <p:ext uri="{BB962C8B-B14F-4D97-AF65-F5344CB8AC3E}">
        <p14:creationId xmlns:p14="http://schemas.microsoft.com/office/powerpoint/2010/main" val="39515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067FC-10C8-8643-BA2F-10CC88B2B1F5}" type="slidenum">
              <a:rPr lang="en-US" smtClean="0"/>
              <a:t>8</a:t>
            </a:fld>
            <a:endParaRPr lang="en-US"/>
          </a:p>
        </p:txBody>
      </p:sp>
    </p:spTree>
    <p:extLst>
      <p:ext uri="{BB962C8B-B14F-4D97-AF65-F5344CB8AC3E}">
        <p14:creationId xmlns:p14="http://schemas.microsoft.com/office/powerpoint/2010/main" val="253916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0C325C-DB41-42C3-A7E8-0A6D19591537}" type="slidenum">
              <a:rPr lang="en-US" smtClean="0"/>
              <a:t>9</a:t>
            </a:fld>
            <a:endParaRPr lang="en-US"/>
          </a:p>
        </p:txBody>
      </p:sp>
    </p:spTree>
    <p:extLst>
      <p:ext uri="{BB962C8B-B14F-4D97-AF65-F5344CB8AC3E}">
        <p14:creationId xmlns:p14="http://schemas.microsoft.com/office/powerpoint/2010/main" val="262012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Natural Set</a:t>
            </a:r>
          </a:p>
        </p:txBody>
      </p:sp>
      <p:sp>
        <p:nvSpPr>
          <p:cNvPr id="4" name="Slide Number Placeholder 3"/>
          <p:cNvSpPr>
            <a:spLocks noGrp="1"/>
          </p:cNvSpPr>
          <p:nvPr>
            <p:ph type="sldNum" sz="quarter" idx="5"/>
          </p:nvPr>
        </p:nvSpPr>
        <p:spPr/>
        <p:txBody>
          <a:bodyPr/>
          <a:lstStyle/>
          <a:p>
            <a:fld id="{4AADDC81-B93C-4CD4-A237-9704979C8ACA}" type="slidenum">
              <a:rPr lang="en-US" smtClean="0"/>
              <a:t>10</a:t>
            </a:fld>
            <a:endParaRPr lang="en-US"/>
          </a:p>
        </p:txBody>
      </p:sp>
    </p:spTree>
    <p:extLst>
      <p:ext uri="{BB962C8B-B14F-4D97-AF65-F5344CB8AC3E}">
        <p14:creationId xmlns:p14="http://schemas.microsoft.com/office/powerpoint/2010/main" val="119122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0C325C-DB41-42C3-A7E8-0A6D19591537}" type="slidenum">
              <a:rPr lang="en-US" smtClean="0"/>
              <a:t>14</a:t>
            </a:fld>
            <a:endParaRPr lang="en-US"/>
          </a:p>
        </p:txBody>
      </p:sp>
    </p:spTree>
    <p:extLst>
      <p:ext uri="{BB962C8B-B14F-4D97-AF65-F5344CB8AC3E}">
        <p14:creationId xmlns:p14="http://schemas.microsoft.com/office/powerpoint/2010/main" val="954124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067FC-10C8-8643-BA2F-10CC88B2B1F5}" type="slidenum">
              <a:rPr lang="en-US" smtClean="0"/>
              <a:t>16</a:t>
            </a:fld>
            <a:endParaRPr lang="en-US"/>
          </a:p>
        </p:txBody>
      </p:sp>
    </p:spTree>
    <p:extLst>
      <p:ext uri="{BB962C8B-B14F-4D97-AF65-F5344CB8AC3E}">
        <p14:creationId xmlns:p14="http://schemas.microsoft.com/office/powerpoint/2010/main" val="3499703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067FC-10C8-8643-BA2F-10CC88B2B1F5}" type="slidenum">
              <a:rPr lang="en-US" smtClean="0"/>
              <a:t>17</a:t>
            </a:fld>
            <a:endParaRPr lang="en-US"/>
          </a:p>
        </p:txBody>
      </p:sp>
    </p:spTree>
    <p:extLst>
      <p:ext uri="{BB962C8B-B14F-4D97-AF65-F5344CB8AC3E}">
        <p14:creationId xmlns:p14="http://schemas.microsoft.com/office/powerpoint/2010/main" val="120653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6" name="Holder 6"/>
          <p:cNvSpPr>
            <a:spLocks noGrp="1"/>
          </p:cNvSpPr>
          <p:nvPr>
            <p:ph type="sldNum" sz="quarter" idx="7"/>
          </p:nvPr>
        </p:nvSpPr>
        <p:spPr/>
        <p:txBody>
          <a:bodyPr lIns="0" tIns="0" rIns="0" bIns="0"/>
          <a:lstStyle>
            <a:lvl1pPr>
              <a:defRPr sz="600" b="1" i="0">
                <a:solidFill>
                  <a:schemeClr val="bg1"/>
                </a:solidFill>
                <a:latin typeface="Calibri"/>
                <a:cs typeface="Calibri"/>
              </a:defRPr>
            </a:lvl1p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E7E7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0">
                <a:solidFill>
                  <a:srgbClr val="7E7E7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6" name="Holder 6"/>
          <p:cNvSpPr>
            <a:spLocks noGrp="1"/>
          </p:cNvSpPr>
          <p:nvPr>
            <p:ph type="sldNum" sz="quarter" idx="7"/>
          </p:nvPr>
        </p:nvSpPr>
        <p:spPr/>
        <p:txBody>
          <a:bodyPr lIns="0" tIns="0" rIns="0" bIns="0"/>
          <a:lstStyle>
            <a:lvl1pPr>
              <a:defRPr sz="600" b="1" i="0">
                <a:solidFill>
                  <a:schemeClr val="bg1"/>
                </a:solidFill>
                <a:latin typeface="Calibri"/>
                <a:cs typeface="Calibri"/>
              </a:defRPr>
            </a:lvl1p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E7E7E"/>
                </a:solidFill>
                <a:latin typeface="Calibri"/>
                <a:cs typeface="Calibri"/>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7" name="Holder 7"/>
          <p:cNvSpPr>
            <a:spLocks noGrp="1"/>
          </p:cNvSpPr>
          <p:nvPr>
            <p:ph type="sldNum" sz="quarter" idx="7"/>
          </p:nvPr>
        </p:nvSpPr>
        <p:spPr/>
        <p:txBody>
          <a:bodyPr lIns="0" tIns="0" rIns="0" bIns="0"/>
          <a:lstStyle>
            <a:lvl1pPr>
              <a:defRPr sz="600" b="1" i="0">
                <a:solidFill>
                  <a:schemeClr val="bg1"/>
                </a:solidFill>
                <a:latin typeface="Calibri"/>
                <a:cs typeface="Calibri"/>
              </a:defRPr>
            </a:lvl1p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E7E7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5" name="Holder 5"/>
          <p:cNvSpPr>
            <a:spLocks noGrp="1"/>
          </p:cNvSpPr>
          <p:nvPr>
            <p:ph type="sldNum" sz="quarter" idx="7"/>
          </p:nvPr>
        </p:nvSpPr>
        <p:spPr/>
        <p:txBody>
          <a:bodyPr lIns="0" tIns="0" rIns="0" bIns="0"/>
          <a:lstStyle>
            <a:lvl1pPr>
              <a:defRPr sz="600" b="1" i="0">
                <a:solidFill>
                  <a:schemeClr val="bg1"/>
                </a:solidFill>
                <a:latin typeface="Calibri"/>
                <a:cs typeface="Calibri"/>
              </a:defRPr>
            </a:lvl1p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657588" y="167640"/>
            <a:ext cx="344423" cy="170687"/>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3/4/2022</a:t>
            </a:fld>
            <a:endParaRPr lang="en-US"/>
          </a:p>
        </p:txBody>
      </p:sp>
      <p:sp>
        <p:nvSpPr>
          <p:cNvPr id="4" name="Holder 4"/>
          <p:cNvSpPr>
            <a:spLocks noGrp="1"/>
          </p:cNvSpPr>
          <p:nvPr>
            <p:ph type="sldNum" sz="quarter" idx="7"/>
          </p:nvPr>
        </p:nvSpPr>
        <p:spPr/>
        <p:txBody>
          <a:bodyPr lIns="0" tIns="0" rIns="0" bIns="0"/>
          <a:lstStyle>
            <a:lvl1pPr>
              <a:defRPr sz="600" b="1" i="0">
                <a:solidFill>
                  <a:schemeClr val="bg1"/>
                </a:solidFill>
                <a:latin typeface="Calibri"/>
                <a:cs typeface="Calibri"/>
              </a:defRPr>
            </a:lvl1p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a:prstGeom prst="rect">
            <a:avLst/>
          </a:prstGeom>
        </p:spPr>
        <p:txBody>
          <a:bodyPr anchor="b"/>
          <a:lstStyle>
            <a:lvl1pPr algn="ctr">
              <a:defRPr sz="6600"/>
            </a:lvl1pPr>
          </a:lstStyle>
          <a:p>
            <a:r>
              <a:rPr lang="en-US"/>
              <a:t>Click to edit Master title style</a:t>
            </a:r>
          </a:p>
        </p:txBody>
      </p:sp>
      <p:sp>
        <p:nvSpPr>
          <p:cNvPr id="3" name="Subtitle 2"/>
          <p:cNvSpPr>
            <a:spLocks noGrp="1"/>
          </p:cNvSpPr>
          <p:nvPr>
            <p:ph type="subTitle" idx="1"/>
          </p:nvPr>
        </p:nvSpPr>
        <p:spPr>
          <a:xfrm>
            <a:off x="1257300" y="4082310"/>
            <a:ext cx="7543800" cy="1876530"/>
          </a:xfrm>
          <a:prstGeom prst="rect">
            <a:avLst/>
          </a:prstGeo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p>
        </p:txBody>
      </p:sp>
      <p:sp>
        <p:nvSpPr>
          <p:cNvPr id="4" name="Date Placeholder 3"/>
          <p:cNvSpPr>
            <a:spLocks noGrp="1"/>
          </p:cNvSpPr>
          <p:nvPr>
            <p:ph type="dt" sz="half" idx="10"/>
          </p:nvPr>
        </p:nvSpPr>
        <p:spPr>
          <a:xfrm>
            <a:off x="691515" y="7203865"/>
            <a:ext cx="2263140" cy="413808"/>
          </a:xfrm>
          <a:prstGeom prst="rect">
            <a:avLst/>
          </a:prstGeom>
        </p:spPr>
        <p:txBody>
          <a:bodyPr/>
          <a:lstStyle/>
          <a:p>
            <a:fld id="{E4A1F8B0-79B3-5049-A9B9-802B04132188}" type="datetimeFigureOut">
              <a:rPr lang="en-US" smtClean="0"/>
              <a:t>3/4/2022</a:t>
            </a:fld>
            <a:endParaRPr lang="en-US"/>
          </a:p>
        </p:txBody>
      </p:sp>
      <p:sp>
        <p:nvSpPr>
          <p:cNvPr id="5" name="Footer Placeholder 4"/>
          <p:cNvSpPr>
            <a:spLocks noGrp="1"/>
          </p:cNvSpPr>
          <p:nvPr>
            <p:ph type="ftr" sz="quarter" idx="11"/>
          </p:nvPr>
        </p:nvSpPr>
        <p:spPr>
          <a:xfrm>
            <a:off x="3331845" y="7203865"/>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5"/>
            <a:ext cx="2263140" cy="413808"/>
          </a:xfrm>
          <a:prstGeom prst="rect">
            <a:avLst/>
          </a:prstGeom>
        </p:spPr>
        <p:txBody>
          <a:bodyPr/>
          <a:lstStyle/>
          <a:p>
            <a:fld id="{3DC5B7E9-D181-4946-B467-9F2B9DB0DBFC}" type="slidenum">
              <a:rPr lang="en-US" smtClean="0"/>
              <a:t>‹#›</a:t>
            </a:fld>
            <a:endParaRPr lang="en-US"/>
          </a:p>
        </p:txBody>
      </p:sp>
    </p:spTree>
    <p:extLst>
      <p:ext uri="{BB962C8B-B14F-4D97-AF65-F5344CB8AC3E}">
        <p14:creationId xmlns:p14="http://schemas.microsoft.com/office/powerpoint/2010/main" val="293661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601200" y="0"/>
            <a:ext cx="457200" cy="7772400"/>
          </a:xfrm>
          <a:custGeom>
            <a:avLst/>
            <a:gdLst/>
            <a:ahLst/>
            <a:cxnLst/>
            <a:rect l="l" t="t" r="r" b="b"/>
            <a:pathLst>
              <a:path w="457200" h="7772400">
                <a:moveTo>
                  <a:pt x="0" y="7772400"/>
                </a:moveTo>
                <a:lnTo>
                  <a:pt x="457200" y="7772400"/>
                </a:lnTo>
                <a:lnTo>
                  <a:pt x="457200" y="0"/>
                </a:lnTo>
                <a:lnTo>
                  <a:pt x="0" y="0"/>
                </a:lnTo>
                <a:lnTo>
                  <a:pt x="0" y="7772400"/>
                </a:lnTo>
                <a:close/>
              </a:path>
            </a:pathLst>
          </a:custGeom>
          <a:solidFill>
            <a:srgbClr val="000000"/>
          </a:solidFill>
        </p:spPr>
        <p:txBody>
          <a:bodyPr wrap="square" lIns="0" tIns="0" rIns="0" bIns="0" rtlCol="0"/>
          <a:lstStyle/>
          <a:p>
            <a:endParaRPr/>
          </a:p>
        </p:txBody>
      </p:sp>
      <p:sp>
        <p:nvSpPr>
          <p:cNvPr id="17" name="bk object 17"/>
          <p:cNvSpPr/>
          <p:nvPr/>
        </p:nvSpPr>
        <p:spPr>
          <a:xfrm>
            <a:off x="9657588" y="167640"/>
            <a:ext cx="344423" cy="170687"/>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351172" y="2306827"/>
            <a:ext cx="1907539" cy="452119"/>
          </a:xfrm>
          <a:prstGeom prst="rect">
            <a:avLst/>
          </a:prstGeom>
        </p:spPr>
        <p:txBody>
          <a:bodyPr wrap="square" lIns="0" tIns="0" rIns="0" bIns="0">
            <a:spAutoFit/>
          </a:bodyPr>
          <a:lstStyle>
            <a:lvl1pPr>
              <a:defRPr sz="2800" b="1" i="0">
                <a:solidFill>
                  <a:srgbClr val="7E7E7E"/>
                </a:solidFill>
                <a:latin typeface="Calibri"/>
                <a:cs typeface="Calibri"/>
              </a:defRPr>
            </a:lvl1pPr>
          </a:lstStyle>
          <a:p>
            <a:endParaRPr/>
          </a:p>
        </p:txBody>
      </p:sp>
      <p:sp>
        <p:nvSpPr>
          <p:cNvPr id="3" name="Holder 3"/>
          <p:cNvSpPr>
            <a:spLocks noGrp="1"/>
          </p:cNvSpPr>
          <p:nvPr>
            <p:ph type="body" idx="1"/>
          </p:nvPr>
        </p:nvSpPr>
        <p:spPr>
          <a:xfrm>
            <a:off x="316279" y="2912120"/>
            <a:ext cx="4244975" cy="2230120"/>
          </a:xfrm>
          <a:prstGeom prst="rect">
            <a:avLst/>
          </a:prstGeom>
        </p:spPr>
        <p:txBody>
          <a:bodyPr wrap="square" lIns="0" tIns="0" rIns="0" bIns="0">
            <a:spAutoFit/>
          </a:bodyPr>
          <a:lstStyle>
            <a:lvl1pPr>
              <a:defRPr sz="1400" b="0" i="0">
                <a:solidFill>
                  <a:srgbClr val="7E7E7E"/>
                </a:solidFill>
                <a:latin typeface="Calibri"/>
                <a:cs typeface="Calibri"/>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3/4/2022</a:t>
            </a:fld>
            <a:endParaRPr lang="en-US"/>
          </a:p>
        </p:txBody>
      </p:sp>
      <p:sp>
        <p:nvSpPr>
          <p:cNvPr id="6" name="Holder 6"/>
          <p:cNvSpPr>
            <a:spLocks noGrp="1"/>
          </p:cNvSpPr>
          <p:nvPr>
            <p:ph type="sldNum" sz="quarter" idx="7"/>
          </p:nvPr>
        </p:nvSpPr>
        <p:spPr>
          <a:xfrm>
            <a:off x="9706514" y="7485675"/>
            <a:ext cx="234950" cy="193040"/>
          </a:xfrm>
          <a:prstGeom prst="rect">
            <a:avLst/>
          </a:prstGeom>
        </p:spPr>
        <p:txBody>
          <a:bodyPr wrap="square" lIns="0" tIns="0" rIns="0" bIns="0">
            <a:spAutoFit/>
          </a:bodyPr>
          <a:lstStyle>
            <a:lvl1pPr>
              <a:defRPr sz="600" b="1" i="0">
                <a:solidFill>
                  <a:schemeClr val="bg1"/>
                </a:solidFill>
                <a:latin typeface="Calibri"/>
                <a:cs typeface="Calibri"/>
              </a:defRPr>
            </a:lvl1p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chart" Target="../charts/chart6.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601200" y="0"/>
            <a:ext cx="457200" cy="7772400"/>
          </a:xfrm>
          <a:custGeom>
            <a:avLst/>
            <a:gdLst/>
            <a:ahLst/>
            <a:cxnLst/>
            <a:rect l="l" t="t" r="r" b="b"/>
            <a:pathLst>
              <a:path w="457200" h="7772400">
                <a:moveTo>
                  <a:pt x="0" y="7772400"/>
                </a:moveTo>
                <a:lnTo>
                  <a:pt x="457200" y="7772400"/>
                </a:lnTo>
                <a:lnTo>
                  <a:pt x="457200" y="0"/>
                </a:lnTo>
                <a:lnTo>
                  <a:pt x="0" y="0"/>
                </a:lnTo>
                <a:lnTo>
                  <a:pt x="0" y="7772400"/>
                </a:lnTo>
                <a:close/>
              </a:path>
            </a:pathLst>
          </a:custGeom>
          <a:solidFill>
            <a:srgbClr val="000000"/>
          </a:solidFill>
        </p:spPr>
        <p:txBody>
          <a:bodyPr wrap="square" lIns="0" tIns="0" rIns="0" bIns="0" rtlCol="0"/>
          <a:lstStyle/>
          <a:p>
            <a:endParaRPr/>
          </a:p>
        </p:txBody>
      </p:sp>
      <p:sp>
        <p:nvSpPr>
          <p:cNvPr id="3" name="object 3"/>
          <p:cNvSpPr/>
          <p:nvPr/>
        </p:nvSpPr>
        <p:spPr>
          <a:xfrm>
            <a:off x="9657588" y="167640"/>
            <a:ext cx="344423" cy="17068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719214" y="7498375"/>
            <a:ext cx="209550" cy="167640"/>
          </a:xfrm>
          <a:prstGeom prst="rect">
            <a:avLst/>
          </a:prstGeom>
        </p:spPr>
        <p:txBody>
          <a:bodyPr vert="horz" wrap="square" lIns="0" tIns="0" rIns="0" bIns="0" rtlCol="0">
            <a:spAutoFit/>
          </a:bodyPr>
          <a:lstStyle/>
          <a:p>
            <a:pPr algn="ctr">
              <a:lnSpc>
                <a:spcPts val="570"/>
              </a:lnSpc>
            </a:pPr>
            <a:r>
              <a:rPr sz="600" b="1">
                <a:solidFill>
                  <a:srgbClr val="FFFFFF"/>
                </a:solidFill>
                <a:latin typeface="Calibri"/>
                <a:cs typeface="Calibri"/>
              </a:rPr>
              <a:t>P</a:t>
            </a:r>
            <a:r>
              <a:rPr sz="600" b="1" spc="-90">
                <a:solidFill>
                  <a:srgbClr val="FFFFFF"/>
                </a:solidFill>
                <a:latin typeface="Calibri"/>
                <a:cs typeface="Calibri"/>
              </a:rPr>
              <a:t> </a:t>
            </a:r>
            <a:r>
              <a:rPr sz="600" b="1" spc="45">
                <a:solidFill>
                  <a:srgbClr val="FFFFFF"/>
                </a:solidFill>
                <a:latin typeface="Calibri"/>
                <a:cs typeface="Calibri"/>
              </a:rPr>
              <a:t>AG</a:t>
            </a:r>
            <a:r>
              <a:rPr sz="600" b="1" spc="-85">
                <a:solidFill>
                  <a:srgbClr val="FFFFFF"/>
                </a:solidFill>
                <a:latin typeface="Calibri"/>
                <a:cs typeface="Calibri"/>
              </a:rPr>
              <a:t> </a:t>
            </a:r>
            <a:r>
              <a:rPr sz="600" b="1">
                <a:solidFill>
                  <a:srgbClr val="FFFFFF"/>
                </a:solidFill>
                <a:latin typeface="Calibri"/>
                <a:cs typeface="Calibri"/>
              </a:rPr>
              <a:t>E</a:t>
            </a:r>
            <a:endParaRPr sz="600">
              <a:latin typeface="Calibri"/>
              <a:cs typeface="Calibri"/>
            </a:endParaRPr>
          </a:p>
          <a:p>
            <a:pPr algn="ctr">
              <a:lnSpc>
                <a:spcPct val="100000"/>
              </a:lnSpc>
            </a:pPr>
            <a:r>
              <a:rPr sz="600" b="1">
                <a:solidFill>
                  <a:srgbClr val="FFFFFF"/>
                </a:solidFill>
                <a:latin typeface="Calibri"/>
                <a:cs typeface="Calibri"/>
              </a:rPr>
              <a:t>1</a:t>
            </a:r>
            <a:endParaRPr sz="600">
              <a:latin typeface="Calibri"/>
              <a:cs typeface="Calibri"/>
            </a:endParaRPr>
          </a:p>
        </p:txBody>
      </p:sp>
      <p:sp>
        <p:nvSpPr>
          <p:cNvPr id="5" name="object 5"/>
          <p:cNvSpPr/>
          <p:nvPr/>
        </p:nvSpPr>
        <p:spPr>
          <a:xfrm>
            <a:off x="0" y="0"/>
            <a:ext cx="10058400" cy="77724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610534" y="2024104"/>
            <a:ext cx="2837332" cy="1409698"/>
          </a:xfrm>
          <a:prstGeom prst="rect">
            <a:avLst/>
          </a:prstGeom>
          <a:blipFill>
            <a:blip r:embed="rId4" cstate="print"/>
            <a:stretch>
              <a:fillRect/>
            </a:stretch>
          </a:blipFill>
        </p:spPr>
        <p:txBody>
          <a:bodyPr wrap="square" lIns="0" tIns="0" rIns="0" bIns="0" rtlCol="0"/>
          <a:lstStyle/>
          <a:p>
            <a:endParaRPr/>
          </a:p>
        </p:txBody>
      </p:sp>
      <p:sp>
        <p:nvSpPr>
          <p:cNvPr id="7" name="TextBox 6"/>
          <p:cNvSpPr txBox="1"/>
          <p:nvPr/>
        </p:nvSpPr>
        <p:spPr>
          <a:xfrm>
            <a:off x="3200906" y="3459202"/>
            <a:ext cx="3656583" cy="461665"/>
          </a:xfrm>
          <a:prstGeom prst="rect">
            <a:avLst/>
          </a:prstGeom>
          <a:noFill/>
        </p:spPr>
        <p:txBody>
          <a:bodyPr wrap="square" lIns="91440" tIns="45720" rIns="91440" bIns="45720" rtlCol="0" anchor="t">
            <a:spAutoFit/>
          </a:bodyPr>
          <a:lstStyle/>
          <a:p>
            <a:pPr algn="ctr"/>
            <a:r>
              <a:rPr lang="en-US" sz="2400" b="1">
                <a:solidFill>
                  <a:schemeClr val="bg1"/>
                </a:solidFill>
              </a:rPr>
              <a:t>March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10</a:t>
            </a:fld>
            <a:r>
              <a:rPr spc="-45"/>
              <a:t> </a:t>
            </a:r>
          </a:p>
        </p:txBody>
      </p:sp>
      <p:pic>
        <p:nvPicPr>
          <p:cNvPr id="202" name="Picture 201" descr="Logo, company name&#10;&#10;Description automatically generated">
            <a:extLst>
              <a:ext uri="{FF2B5EF4-FFF2-40B4-BE49-F238E27FC236}">
                <a16:creationId xmlns:a16="http://schemas.microsoft.com/office/drawing/2014/main" id="{4F5544B4-08A7-C241-90C2-284A53FE7AA5}"/>
              </a:ext>
            </a:extLst>
          </p:cNvPr>
          <p:cNvPicPr>
            <a:picLocks noChangeAspect="1"/>
          </p:cNvPicPr>
          <p:nvPr/>
        </p:nvPicPr>
        <p:blipFill rotWithShape="1">
          <a:blip r:embed="rId3">
            <a:extLst>
              <a:ext uri="{28A0092B-C50C-407E-A947-70E740481C1C}">
                <a14:useLocalDpi xmlns:a14="http://schemas.microsoft.com/office/drawing/2010/main" val="0"/>
              </a:ext>
            </a:extLst>
          </a:blip>
          <a:srcRect l="4729" b="9276"/>
          <a:stretch/>
        </p:blipFill>
        <p:spPr>
          <a:xfrm>
            <a:off x="116936" y="1559019"/>
            <a:ext cx="9408064" cy="5566423"/>
          </a:xfrm>
          <a:prstGeom prst="rect">
            <a:avLst/>
          </a:prstGeom>
        </p:spPr>
      </p:pic>
      <p:sp>
        <p:nvSpPr>
          <p:cNvPr id="7"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Existing Retail Partners</a:t>
            </a:r>
            <a:endParaRPr lang="en-US" sz="3600" kern="0">
              <a:solidFill>
                <a:srgbClr val="84C8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11</a:t>
            </a:fld>
            <a:r>
              <a:rPr spc="-45"/>
              <a:t> </a:t>
            </a:r>
          </a:p>
        </p:txBody>
      </p:sp>
      <p:sp>
        <p:nvSpPr>
          <p:cNvPr id="4" name="Title 3">
            <a:extLst>
              <a:ext uri="{FF2B5EF4-FFF2-40B4-BE49-F238E27FC236}">
                <a16:creationId xmlns:a16="http://schemas.microsoft.com/office/drawing/2014/main" id="{D418099C-415D-6C49-9B1B-09EC753991CB}"/>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8F2F690B-318E-0D43-9826-694887989243}"/>
              </a:ext>
            </a:extLst>
          </p:cNvPr>
          <p:cNvSpPr/>
          <p:nvPr/>
        </p:nvSpPr>
        <p:spPr>
          <a:xfrm>
            <a:off x="-1" y="0"/>
            <a:ext cx="4991940" cy="777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DB0B98-BD38-294B-937F-4D8EFB8DE2FD}"/>
              </a:ext>
            </a:extLst>
          </p:cNvPr>
          <p:cNvPicPr>
            <a:picLocks noChangeAspect="1"/>
          </p:cNvPicPr>
          <p:nvPr/>
        </p:nvPicPr>
        <p:blipFill>
          <a:blip r:embed="rId2">
            <a:extLst>
              <a:ext uri="{28A0092B-C50C-407E-A947-70E740481C1C}">
                <a14:useLocalDpi xmlns:a14="http://schemas.microsoft.com/office/drawing/2010/main" val="0"/>
              </a:ext>
            </a:extLst>
          </a:blip>
          <a:srcRect l="13550" r="13550"/>
          <a:stretch/>
        </p:blipFill>
        <p:spPr>
          <a:xfrm>
            <a:off x="0" y="0"/>
            <a:ext cx="4991940" cy="6928785"/>
          </a:xfrm>
          <a:prstGeom prst="rect">
            <a:avLst/>
          </a:prstGeom>
        </p:spPr>
      </p:pic>
      <p:sp>
        <p:nvSpPr>
          <p:cNvPr id="9" name="Rectangle 8">
            <a:extLst>
              <a:ext uri="{FF2B5EF4-FFF2-40B4-BE49-F238E27FC236}">
                <a16:creationId xmlns:a16="http://schemas.microsoft.com/office/drawing/2014/main" id="{CECA9765-D1CB-F647-95FE-234E36EB5602}"/>
              </a:ext>
            </a:extLst>
          </p:cNvPr>
          <p:cNvSpPr/>
          <p:nvPr/>
        </p:nvSpPr>
        <p:spPr>
          <a:xfrm>
            <a:off x="4991939" y="0"/>
            <a:ext cx="4613563" cy="7772400"/>
          </a:xfrm>
          <a:prstGeom prst="rect">
            <a:avLst/>
          </a:prstGeom>
          <a:solidFill>
            <a:srgbClr val="F1A7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bottle, indoor, empty&#10;&#10;Description automatically generated">
            <a:extLst>
              <a:ext uri="{FF2B5EF4-FFF2-40B4-BE49-F238E27FC236}">
                <a16:creationId xmlns:a16="http://schemas.microsoft.com/office/drawing/2014/main" id="{D4990280-486C-9648-A70F-EC23621AF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97" y="2342287"/>
            <a:ext cx="4660528" cy="4660528"/>
          </a:xfrm>
          <a:prstGeom prst="rect">
            <a:avLst/>
          </a:prstGeom>
        </p:spPr>
      </p:pic>
      <p:pic>
        <p:nvPicPr>
          <p:cNvPr id="11" name="Picture 10" descr="A picture containing text, bottle, empty&#10;&#10;Description automatically generated">
            <a:extLst>
              <a:ext uri="{FF2B5EF4-FFF2-40B4-BE49-F238E27FC236}">
                <a16:creationId xmlns:a16="http://schemas.microsoft.com/office/drawing/2014/main" id="{9DC7F397-0996-0A45-9670-E8306DFE1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114" y="1559771"/>
            <a:ext cx="5301015" cy="5301015"/>
          </a:xfrm>
          <a:prstGeom prst="rect">
            <a:avLst/>
          </a:prstGeom>
        </p:spPr>
      </p:pic>
      <p:pic>
        <p:nvPicPr>
          <p:cNvPr id="12" name="Picture 11">
            <a:extLst>
              <a:ext uri="{FF2B5EF4-FFF2-40B4-BE49-F238E27FC236}">
                <a16:creationId xmlns:a16="http://schemas.microsoft.com/office/drawing/2014/main" id="{54A7A2F6-720A-644B-8700-D550AE292096}"/>
              </a:ext>
            </a:extLst>
          </p:cNvPr>
          <p:cNvPicPr>
            <a:picLocks noChangeAspect="1"/>
          </p:cNvPicPr>
          <p:nvPr/>
        </p:nvPicPr>
        <p:blipFill>
          <a:blip r:embed="rId5"/>
          <a:stretch>
            <a:fillRect/>
          </a:stretch>
        </p:blipFill>
        <p:spPr>
          <a:xfrm>
            <a:off x="5790836" y="1604251"/>
            <a:ext cx="2869970" cy="760977"/>
          </a:xfrm>
          <a:prstGeom prst="rect">
            <a:avLst/>
          </a:prstGeom>
        </p:spPr>
      </p:pic>
      <p:pic>
        <p:nvPicPr>
          <p:cNvPr id="13" name="Picture 12">
            <a:extLst>
              <a:ext uri="{FF2B5EF4-FFF2-40B4-BE49-F238E27FC236}">
                <a16:creationId xmlns:a16="http://schemas.microsoft.com/office/drawing/2014/main" id="{321441EE-AA7B-C943-A5FD-825B12C3BD7D}"/>
              </a:ext>
            </a:extLst>
          </p:cNvPr>
          <p:cNvPicPr>
            <a:picLocks noChangeAspect="1"/>
          </p:cNvPicPr>
          <p:nvPr/>
        </p:nvPicPr>
        <p:blipFill>
          <a:blip r:embed="rId6"/>
          <a:stretch>
            <a:fillRect/>
          </a:stretch>
        </p:blipFill>
        <p:spPr>
          <a:xfrm>
            <a:off x="490486" y="6300521"/>
            <a:ext cx="3779589" cy="135357"/>
          </a:xfrm>
          <a:prstGeom prst="rect">
            <a:avLst/>
          </a:prstGeom>
        </p:spPr>
      </p:pic>
      <p:pic>
        <p:nvPicPr>
          <p:cNvPr id="14" name="Picture 13">
            <a:extLst>
              <a:ext uri="{FF2B5EF4-FFF2-40B4-BE49-F238E27FC236}">
                <a16:creationId xmlns:a16="http://schemas.microsoft.com/office/drawing/2014/main" id="{CB9AE47C-7F5A-054C-9DD9-E7891DEE553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92780" y="1559771"/>
            <a:ext cx="1606378" cy="849936"/>
          </a:xfrm>
          <a:prstGeom prst="rect">
            <a:avLst/>
          </a:prstGeom>
        </p:spPr>
      </p:pic>
      <p:sp>
        <p:nvSpPr>
          <p:cNvPr id="15" name="TextBox 14"/>
          <p:cNvSpPr txBox="1"/>
          <p:nvPr/>
        </p:nvSpPr>
        <p:spPr>
          <a:xfrm>
            <a:off x="310666" y="6165190"/>
            <a:ext cx="4498799" cy="1231106"/>
          </a:xfrm>
          <a:prstGeom prst="rect">
            <a:avLst/>
          </a:prstGeom>
          <a:noFill/>
        </p:spPr>
        <p:txBody>
          <a:bodyPr wrap="square" lIns="0" tIns="0" rIns="0" bIns="0" rtlCol="0">
            <a:spAutoFit/>
          </a:bodyPr>
          <a:lstStyle/>
          <a:p>
            <a:pPr algn="just"/>
            <a:r>
              <a:rPr lang="en-US" sz="1600">
                <a:solidFill>
                  <a:schemeClr val="bg1"/>
                </a:solidFill>
              </a:rPr>
              <a:t>Combat Energy is MP’s new functional energy drink line. MP is tapping into this ever-growing market with an innovative drink lineup. Loaded with 300mg of caffeine, zero calories, and zero sugar, Combat Energy is poised for impact. </a:t>
            </a:r>
          </a:p>
        </p:txBody>
      </p:sp>
      <p:sp>
        <p:nvSpPr>
          <p:cNvPr id="16" name="TextBox 15"/>
          <p:cNvSpPr txBox="1"/>
          <p:nvPr/>
        </p:nvSpPr>
        <p:spPr>
          <a:xfrm>
            <a:off x="5148293" y="6165190"/>
            <a:ext cx="4256657" cy="1292662"/>
          </a:xfrm>
          <a:prstGeom prst="rect">
            <a:avLst/>
          </a:prstGeom>
          <a:noFill/>
        </p:spPr>
        <p:txBody>
          <a:bodyPr wrap="square" lIns="0" tIns="0" rIns="0" bIns="0" rtlCol="0">
            <a:spAutoFit/>
          </a:bodyPr>
          <a:lstStyle/>
          <a:p>
            <a:pPr algn="just"/>
            <a:r>
              <a:rPr lang="en-US" sz="1400">
                <a:solidFill>
                  <a:schemeClr val="bg1"/>
                </a:solidFill>
              </a:rPr>
              <a:t>We listened to the feedback of women, and the result is </a:t>
            </a:r>
            <a:r>
              <a:rPr lang="en-US" sz="1400" err="1">
                <a:solidFill>
                  <a:schemeClr val="bg1"/>
                </a:solidFill>
              </a:rPr>
              <a:t>FitMiss</a:t>
            </a:r>
            <a:r>
              <a:rPr lang="en-US" sz="1400">
                <a:solidFill>
                  <a:schemeClr val="bg1"/>
                </a:solidFill>
              </a:rPr>
              <a:t> Energy, MP’s energy drink line designed for females. With the unique needs of women in mind, it is formulated to help the drinker give that extra little push every day, and it comes in unique, delicious flavors to boot. </a:t>
            </a:r>
          </a:p>
        </p:txBody>
      </p:sp>
      <p:sp>
        <p:nvSpPr>
          <p:cNvPr id="17"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New Products</a:t>
            </a:r>
            <a:endParaRPr lang="en-US" sz="3600" kern="0">
              <a:solidFill>
                <a:srgbClr val="84C800"/>
              </a:solidFill>
            </a:endParaRPr>
          </a:p>
        </p:txBody>
      </p:sp>
    </p:spTree>
    <p:extLst>
      <p:ext uri="{BB962C8B-B14F-4D97-AF65-F5344CB8AC3E}">
        <p14:creationId xmlns:p14="http://schemas.microsoft.com/office/powerpoint/2010/main" val="166315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12</a:t>
            </a:fld>
            <a:r>
              <a:rPr spc="-45"/>
              <a:t> </a:t>
            </a:r>
          </a:p>
        </p:txBody>
      </p:sp>
      <p:pic>
        <p:nvPicPr>
          <p:cNvPr id="12" name="Picture 11">
            <a:extLst>
              <a:ext uri="{FF2B5EF4-FFF2-40B4-BE49-F238E27FC236}">
                <a16:creationId xmlns:a16="http://schemas.microsoft.com/office/drawing/2014/main" id="{54A7A2F6-720A-644B-8700-D550AE292096}"/>
              </a:ext>
            </a:extLst>
          </p:cNvPr>
          <p:cNvPicPr>
            <a:picLocks noChangeAspect="1"/>
          </p:cNvPicPr>
          <p:nvPr/>
        </p:nvPicPr>
        <p:blipFill>
          <a:blip r:embed="rId2"/>
          <a:stretch>
            <a:fillRect/>
          </a:stretch>
        </p:blipFill>
        <p:spPr>
          <a:xfrm>
            <a:off x="5931442" y="6020823"/>
            <a:ext cx="2869970" cy="760977"/>
          </a:xfrm>
          <a:prstGeom prst="rect">
            <a:avLst/>
          </a:prstGeom>
        </p:spPr>
      </p:pic>
      <p:sp>
        <p:nvSpPr>
          <p:cNvPr id="29" name="object 2">
            <a:extLst>
              <a:ext uri="{FF2B5EF4-FFF2-40B4-BE49-F238E27FC236}">
                <a16:creationId xmlns:a16="http://schemas.microsoft.com/office/drawing/2014/main" id="{06B4349E-F68E-8646-B21E-3A3A27F1760C}"/>
              </a:ext>
            </a:extLst>
          </p:cNvPr>
          <p:cNvSpPr/>
          <p:nvPr/>
        </p:nvSpPr>
        <p:spPr>
          <a:xfrm>
            <a:off x="4995671" y="0"/>
            <a:ext cx="4598035" cy="7772400"/>
          </a:xfrm>
          <a:custGeom>
            <a:avLst/>
            <a:gdLst/>
            <a:ahLst/>
            <a:cxnLst/>
            <a:rect l="l" t="t" r="r" b="b"/>
            <a:pathLst>
              <a:path w="4598034" h="7772400">
                <a:moveTo>
                  <a:pt x="0" y="7772400"/>
                </a:moveTo>
                <a:lnTo>
                  <a:pt x="4597895" y="7772400"/>
                </a:lnTo>
                <a:lnTo>
                  <a:pt x="4597895" y="0"/>
                </a:lnTo>
                <a:lnTo>
                  <a:pt x="0" y="0"/>
                </a:lnTo>
                <a:lnTo>
                  <a:pt x="0" y="7772400"/>
                </a:lnTo>
                <a:close/>
              </a:path>
            </a:pathLst>
          </a:custGeom>
          <a:solidFill>
            <a:schemeClr val="tx1">
              <a:lumMod val="85000"/>
              <a:lumOff val="15000"/>
            </a:schemeClr>
          </a:solidFill>
        </p:spPr>
        <p:txBody>
          <a:bodyPr wrap="square" lIns="0" tIns="0" rIns="0" bIns="0" rtlCol="0"/>
          <a:lstStyle/>
          <a:p>
            <a:endParaRPr/>
          </a:p>
        </p:txBody>
      </p:sp>
      <p:sp>
        <p:nvSpPr>
          <p:cNvPr id="31" name="object 5">
            <a:extLst>
              <a:ext uri="{FF2B5EF4-FFF2-40B4-BE49-F238E27FC236}">
                <a16:creationId xmlns:a16="http://schemas.microsoft.com/office/drawing/2014/main" id="{71E6EA70-27F7-454A-897E-6DFD5E2BA27E}"/>
              </a:ext>
            </a:extLst>
          </p:cNvPr>
          <p:cNvSpPr/>
          <p:nvPr/>
        </p:nvSpPr>
        <p:spPr>
          <a:xfrm>
            <a:off x="363179" y="3200400"/>
            <a:ext cx="76199" cy="124967"/>
          </a:xfrm>
          <a:prstGeom prst="rect">
            <a:avLst/>
          </a:prstGeom>
          <a:blipFill>
            <a:blip r:embed="rId3" cstate="print"/>
            <a:stretch>
              <a:fillRect/>
            </a:stretch>
          </a:blipFill>
        </p:spPr>
        <p:txBody>
          <a:bodyPr wrap="square" lIns="0" tIns="0" rIns="0" bIns="0" rtlCol="0"/>
          <a:lstStyle/>
          <a:p>
            <a:endParaRPr/>
          </a:p>
        </p:txBody>
      </p:sp>
      <p:sp>
        <p:nvSpPr>
          <p:cNvPr id="32" name="object 6">
            <a:extLst>
              <a:ext uri="{FF2B5EF4-FFF2-40B4-BE49-F238E27FC236}">
                <a16:creationId xmlns:a16="http://schemas.microsoft.com/office/drawing/2014/main" id="{A365F560-4D12-3F4F-B202-86D6DB302125}"/>
              </a:ext>
            </a:extLst>
          </p:cNvPr>
          <p:cNvSpPr/>
          <p:nvPr/>
        </p:nvSpPr>
        <p:spPr>
          <a:xfrm>
            <a:off x="363179" y="3456432"/>
            <a:ext cx="76199" cy="124967"/>
          </a:xfrm>
          <a:prstGeom prst="rect">
            <a:avLst/>
          </a:prstGeom>
          <a:blipFill>
            <a:blip r:embed="rId3" cstate="print"/>
            <a:stretch>
              <a:fillRect/>
            </a:stretch>
          </a:blipFill>
        </p:spPr>
        <p:txBody>
          <a:bodyPr wrap="square" lIns="0" tIns="0" rIns="0" bIns="0" rtlCol="0"/>
          <a:lstStyle/>
          <a:p>
            <a:endParaRPr/>
          </a:p>
        </p:txBody>
      </p:sp>
      <p:sp>
        <p:nvSpPr>
          <p:cNvPr id="33" name="object 7">
            <a:extLst>
              <a:ext uri="{FF2B5EF4-FFF2-40B4-BE49-F238E27FC236}">
                <a16:creationId xmlns:a16="http://schemas.microsoft.com/office/drawing/2014/main" id="{A56912A3-7216-0340-A146-B8FC77590256}"/>
              </a:ext>
            </a:extLst>
          </p:cNvPr>
          <p:cNvSpPr/>
          <p:nvPr/>
        </p:nvSpPr>
        <p:spPr>
          <a:xfrm>
            <a:off x="363179" y="3712464"/>
            <a:ext cx="76199" cy="124967"/>
          </a:xfrm>
          <a:prstGeom prst="rect">
            <a:avLst/>
          </a:prstGeom>
          <a:blipFill>
            <a:blip r:embed="rId3" cstate="print"/>
            <a:stretch>
              <a:fillRect/>
            </a:stretch>
          </a:blipFill>
        </p:spPr>
        <p:txBody>
          <a:bodyPr wrap="square" lIns="0" tIns="0" rIns="0" bIns="0" rtlCol="0"/>
          <a:lstStyle/>
          <a:p>
            <a:endParaRPr/>
          </a:p>
        </p:txBody>
      </p:sp>
      <p:sp>
        <p:nvSpPr>
          <p:cNvPr id="34" name="object 8">
            <a:extLst>
              <a:ext uri="{FF2B5EF4-FFF2-40B4-BE49-F238E27FC236}">
                <a16:creationId xmlns:a16="http://schemas.microsoft.com/office/drawing/2014/main" id="{E1B4F2D1-D2D9-2247-A260-DB8C0D7D2D6A}"/>
              </a:ext>
            </a:extLst>
          </p:cNvPr>
          <p:cNvSpPr/>
          <p:nvPr/>
        </p:nvSpPr>
        <p:spPr>
          <a:xfrm>
            <a:off x="363179" y="3974426"/>
            <a:ext cx="76199" cy="124967"/>
          </a:xfrm>
          <a:prstGeom prst="rect">
            <a:avLst/>
          </a:prstGeom>
          <a:blipFill>
            <a:blip r:embed="rId3" cstate="print"/>
            <a:stretch>
              <a:fillRect/>
            </a:stretch>
          </a:blipFill>
        </p:spPr>
        <p:txBody>
          <a:bodyPr wrap="square" lIns="0" tIns="0" rIns="0" bIns="0" rtlCol="0"/>
          <a:lstStyle/>
          <a:p>
            <a:endParaRPr/>
          </a:p>
        </p:txBody>
      </p:sp>
      <p:sp>
        <p:nvSpPr>
          <p:cNvPr id="35" name="object 9">
            <a:extLst>
              <a:ext uri="{FF2B5EF4-FFF2-40B4-BE49-F238E27FC236}">
                <a16:creationId xmlns:a16="http://schemas.microsoft.com/office/drawing/2014/main" id="{1A56834C-8828-0B44-9813-374E0E8384BF}"/>
              </a:ext>
            </a:extLst>
          </p:cNvPr>
          <p:cNvSpPr txBox="1"/>
          <p:nvPr/>
        </p:nvSpPr>
        <p:spPr>
          <a:xfrm>
            <a:off x="583651" y="3105979"/>
            <a:ext cx="3711575" cy="1029705"/>
          </a:xfrm>
          <a:prstGeom prst="rect">
            <a:avLst/>
          </a:prstGeom>
        </p:spPr>
        <p:txBody>
          <a:bodyPr vert="horz" wrap="square" lIns="0" tIns="12700" rIns="0" bIns="0" rtlCol="0">
            <a:spAutoFit/>
          </a:bodyPr>
          <a:lstStyle/>
          <a:p>
            <a:pPr marL="12700" marR="408305">
              <a:lnSpc>
                <a:spcPct val="120000"/>
              </a:lnSpc>
              <a:spcBef>
                <a:spcPts val="100"/>
              </a:spcBef>
            </a:pPr>
            <a:r>
              <a:rPr lang="en-US" sz="1400" spc="-5">
                <a:solidFill>
                  <a:srgbClr val="7E7E7E"/>
                </a:solidFill>
                <a:latin typeface="Calibri"/>
                <a:cs typeface="Calibri"/>
              </a:rPr>
              <a:t>300 mg Caffeine Per Can</a:t>
            </a:r>
            <a:endParaRPr sz="1400">
              <a:latin typeface="Calibri"/>
              <a:cs typeface="Calibri"/>
            </a:endParaRPr>
          </a:p>
          <a:p>
            <a:pPr marL="12700" marR="5080">
              <a:lnSpc>
                <a:spcPct val="120000"/>
              </a:lnSpc>
            </a:pPr>
            <a:r>
              <a:rPr lang="en-US" sz="1400" spc="-5">
                <a:solidFill>
                  <a:srgbClr val="7E7E7E"/>
                </a:solidFill>
                <a:latin typeface="Calibri"/>
                <a:cs typeface="Calibri"/>
              </a:rPr>
              <a:t>600 mg BCAA Aminos Per Can</a:t>
            </a:r>
            <a:r>
              <a:rPr sz="1400" spc="-5">
                <a:solidFill>
                  <a:srgbClr val="7E7E7E"/>
                </a:solidFill>
                <a:latin typeface="Calibri"/>
                <a:cs typeface="Calibri"/>
              </a:rPr>
              <a:t> </a:t>
            </a:r>
            <a:endParaRPr lang="en-US" sz="1400" spc="-5">
              <a:solidFill>
                <a:srgbClr val="7E7E7E"/>
              </a:solidFill>
              <a:latin typeface="Calibri"/>
              <a:cs typeface="Calibri"/>
            </a:endParaRPr>
          </a:p>
          <a:p>
            <a:pPr marL="12700" marR="5080">
              <a:lnSpc>
                <a:spcPct val="120000"/>
              </a:lnSpc>
            </a:pPr>
            <a:r>
              <a:rPr lang="en-US" sz="1400" spc="-5">
                <a:solidFill>
                  <a:srgbClr val="7E7E7E"/>
                </a:solidFill>
                <a:latin typeface="Calibri"/>
                <a:cs typeface="Calibri"/>
              </a:rPr>
              <a:t>Zero Sugar</a:t>
            </a:r>
          </a:p>
          <a:p>
            <a:pPr marL="12700" marR="5080">
              <a:lnSpc>
                <a:spcPct val="120000"/>
              </a:lnSpc>
            </a:pPr>
            <a:r>
              <a:rPr lang="en-US" sz="1400" spc="-5">
                <a:solidFill>
                  <a:srgbClr val="7E7E7E"/>
                </a:solidFill>
                <a:latin typeface="Calibri"/>
                <a:cs typeface="Calibri"/>
              </a:rPr>
              <a:t>Zero Calories</a:t>
            </a:r>
            <a:endParaRPr lang="en-US" sz="1400" spc="-10">
              <a:solidFill>
                <a:srgbClr val="7E7E7E"/>
              </a:solidFill>
              <a:latin typeface="Calibri"/>
              <a:cs typeface="Calibri"/>
            </a:endParaRPr>
          </a:p>
        </p:txBody>
      </p:sp>
      <p:sp>
        <p:nvSpPr>
          <p:cNvPr id="36" name="object 11">
            <a:extLst>
              <a:ext uri="{FF2B5EF4-FFF2-40B4-BE49-F238E27FC236}">
                <a16:creationId xmlns:a16="http://schemas.microsoft.com/office/drawing/2014/main" id="{B3BB3DCB-5248-1E4A-8C4E-D3BCF9BCD66F}"/>
              </a:ext>
            </a:extLst>
          </p:cNvPr>
          <p:cNvSpPr txBox="1">
            <a:spLocks noGrp="1"/>
          </p:cNvSpPr>
          <p:nvPr>
            <p:ph type="title"/>
          </p:nvPr>
        </p:nvSpPr>
        <p:spPr>
          <a:xfrm>
            <a:off x="351172" y="1924902"/>
            <a:ext cx="1587500" cy="513715"/>
          </a:xfrm>
          <a:prstGeom prst="rect">
            <a:avLst/>
          </a:prstGeom>
        </p:spPr>
        <p:txBody>
          <a:bodyPr vert="horz" wrap="square" lIns="0" tIns="13335" rIns="0" bIns="0" rtlCol="0">
            <a:spAutoFit/>
          </a:bodyPr>
          <a:lstStyle/>
          <a:p>
            <a:pPr marL="12700">
              <a:lnSpc>
                <a:spcPct val="100000"/>
              </a:lnSpc>
              <a:spcBef>
                <a:spcPts val="105"/>
              </a:spcBef>
            </a:pPr>
            <a:r>
              <a:rPr sz="3200" spc="114"/>
              <a:t>C</a:t>
            </a:r>
            <a:r>
              <a:rPr sz="3200" spc="145"/>
              <a:t>O</a:t>
            </a:r>
            <a:r>
              <a:rPr sz="3200" spc="135"/>
              <a:t>M</a:t>
            </a:r>
            <a:r>
              <a:rPr sz="3200" spc="110"/>
              <a:t>B</a:t>
            </a:r>
            <a:r>
              <a:rPr sz="3200" spc="-110"/>
              <a:t>AT</a:t>
            </a:r>
            <a:endParaRPr sz="3200"/>
          </a:p>
        </p:txBody>
      </p:sp>
      <p:sp>
        <p:nvSpPr>
          <p:cNvPr id="37" name="object 12">
            <a:extLst>
              <a:ext uri="{FF2B5EF4-FFF2-40B4-BE49-F238E27FC236}">
                <a16:creationId xmlns:a16="http://schemas.microsoft.com/office/drawing/2014/main" id="{382600E9-804C-AA4B-BBF3-87DBD2DBF163}"/>
              </a:ext>
            </a:extLst>
          </p:cNvPr>
          <p:cNvSpPr txBox="1"/>
          <p:nvPr/>
        </p:nvSpPr>
        <p:spPr>
          <a:xfrm>
            <a:off x="310666" y="2176576"/>
            <a:ext cx="3221990" cy="1031240"/>
          </a:xfrm>
          <a:prstGeom prst="rect">
            <a:avLst/>
          </a:prstGeom>
        </p:spPr>
        <p:txBody>
          <a:bodyPr vert="horz" wrap="square" lIns="0" tIns="12700" rIns="0" bIns="0" rtlCol="0">
            <a:spAutoFit/>
          </a:bodyPr>
          <a:lstStyle/>
          <a:p>
            <a:pPr marL="12700">
              <a:lnSpc>
                <a:spcPct val="100000"/>
              </a:lnSpc>
              <a:spcBef>
                <a:spcPts val="100"/>
              </a:spcBef>
            </a:pPr>
            <a:r>
              <a:rPr lang="en-US" sz="6600" b="1" spc="120">
                <a:solidFill>
                  <a:srgbClr val="84C800"/>
                </a:solidFill>
                <a:latin typeface="Calibri"/>
                <a:cs typeface="Calibri"/>
              </a:rPr>
              <a:t>ENERGY</a:t>
            </a:r>
            <a:endParaRPr sz="6600">
              <a:latin typeface="Calibri"/>
              <a:cs typeface="Calibri"/>
            </a:endParaRPr>
          </a:p>
        </p:txBody>
      </p:sp>
      <p:sp>
        <p:nvSpPr>
          <p:cNvPr id="38" name="object 13">
            <a:extLst>
              <a:ext uri="{FF2B5EF4-FFF2-40B4-BE49-F238E27FC236}">
                <a16:creationId xmlns:a16="http://schemas.microsoft.com/office/drawing/2014/main" id="{FD0E97AE-0124-8746-9E0D-A35A4B6DC606}"/>
              </a:ext>
            </a:extLst>
          </p:cNvPr>
          <p:cNvSpPr txBox="1"/>
          <p:nvPr/>
        </p:nvSpPr>
        <p:spPr>
          <a:xfrm>
            <a:off x="316279" y="4429965"/>
            <a:ext cx="888365" cy="269240"/>
          </a:xfrm>
          <a:prstGeom prst="rect">
            <a:avLst/>
          </a:prstGeom>
        </p:spPr>
        <p:txBody>
          <a:bodyPr vert="horz" wrap="square" lIns="0" tIns="12065" rIns="0" bIns="0" rtlCol="0">
            <a:spAutoFit/>
          </a:bodyPr>
          <a:lstStyle/>
          <a:p>
            <a:pPr marL="12700">
              <a:lnSpc>
                <a:spcPct val="100000"/>
              </a:lnSpc>
              <a:spcBef>
                <a:spcPts val="95"/>
              </a:spcBef>
            </a:pPr>
            <a:r>
              <a:rPr sz="1600" b="1" spc="135">
                <a:solidFill>
                  <a:srgbClr val="7E7E7E"/>
                </a:solidFill>
                <a:latin typeface="Calibri"/>
                <a:cs typeface="Calibri"/>
              </a:rPr>
              <a:t>FL</a:t>
            </a:r>
            <a:r>
              <a:rPr sz="1600" b="1" spc="60">
                <a:solidFill>
                  <a:srgbClr val="7E7E7E"/>
                </a:solidFill>
                <a:latin typeface="Calibri"/>
                <a:cs typeface="Calibri"/>
              </a:rPr>
              <a:t>A</a:t>
            </a:r>
            <a:r>
              <a:rPr sz="1600" b="1" spc="105">
                <a:solidFill>
                  <a:srgbClr val="7E7E7E"/>
                </a:solidFill>
                <a:latin typeface="Calibri"/>
                <a:cs typeface="Calibri"/>
              </a:rPr>
              <a:t>V</a:t>
            </a:r>
            <a:r>
              <a:rPr sz="1600" b="1" spc="135">
                <a:solidFill>
                  <a:srgbClr val="7E7E7E"/>
                </a:solidFill>
                <a:latin typeface="Calibri"/>
                <a:cs typeface="Calibri"/>
              </a:rPr>
              <a:t>O</a:t>
            </a:r>
            <a:r>
              <a:rPr sz="1600" b="1" spc="125">
                <a:solidFill>
                  <a:srgbClr val="7E7E7E"/>
                </a:solidFill>
                <a:latin typeface="Calibri"/>
                <a:cs typeface="Calibri"/>
              </a:rPr>
              <a:t>R</a:t>
            </a:r>
            <a:r>
              <a:rPr sz="1600" b="1" spc="-5">
                <a:solidFill>
                  <a:srgbClr val="7E7E7E"/>
                </a:solidFill>
                <a:latin typeface="Calibri"/>
                <a:cs typeface="Calibri"/>
              </a:rPr>
              <a:t>S</a:t>
            </a:r>
            <a:endParaRPr sz="1600">
              <a:latin typeface="Calibri"/>
              <a:cs typeface="Calibri"/>
            </a:endParaRPr>
          </a:p>
        </p:txBody>
      </p:sp>
      <p:pic>
        <p:nvPicPr>
          <p:cNvPr id="39" name="Picture 38" descr="A picture containing text, bottle, indoor, empty&#10;&#10;Description automatically generated">
            <a:extLst>
              <a:ext uri="{FF2B5EF4-FFF2-40B4-BE49-F238E27FC236}">
                <a16:creationId xmlns:a16="http://schemas.microsoft.com/office/drawing/2014/main" id="{425123A4-354F-4F4F-94B1-947B7A3CC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0404" y="1245640"/>
            <a:ext cx="5457571" cy="5457571"/>
          </a:xfrm>
          <a:prstGeom prst="rect">
            <a:avLst/>
          </a:prstGeom>
        </p:spPr>
      </p:pic>
      <p:pic>
        <p:nvPicPr>
          <p:cNvPr id="40" name="Picture 39">
            <a:extLst>
              <a:ext uri="{FF2B5EF4-FFF2-40B4-BE49-F238E27FC236}">
                <a16:creationId xmlns:a16="http://schemas.microsoft.com/office/drawing/2014/main" id="{A4F2622F-9E6E-8144-A90E-224C12900CBC}"/>
              </a:ext>
            </a:extLst>
          </p:cNvPr>
          <p:cNvPicPr>
            <a:picLocks noChangeAspect="1"/>
          </p:cNvPicPr>
          <p:nvPr/>
        </p:nvPicPr>
        <p:blipFill>
          <a:blip r:embed="rId5"/>
          <a:stretch>
            <a:fillRect/>
          </a:stretch>
        </p:blipFill>
        <p:spPr>
          <a:xfrm>
            <a:off x="351172" y="4729574"/>
            <a:ext cx="1706228" cy="167463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459FDA6-105B-4E8C-A0DF-95F92F9B3A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8312" y="4350936"/>
            <a:ext cx="2293228" cy="2293228"/>
          </a:xfrm>
          <a:prstGeom prst="rect">
            <a:avLst/>
          </a:prstGeom>
        </p:spPr>
      </p:pic>
    </p:spTree>
    <p:extLst>
      <p:ext uri="{BB962C8B-B14F-4D97-AF65-F5344CB8AC3E}">
        <p14:creationId xmlns:p14="http://schemas.microsoft.com/office/powerpoint/2010/main" val="1960322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BF6AAEC8-8A91-4E49-ACFB-94A16B303CBD}"/>
              </a:ext>
            </a:extLst>
          </p:cNvPr>
          <p:cNvSpPr/>
          <p:nvPr/>
        </p:nvSpPr>
        <p:spPr>
          <a:xfrm>
            <a:off x="363180" y="2999233"/>
            <a:ext cx="76199" cy="124967"/>
          </a:xfrm>
          <a:prstGeom prst="rect">
            <a:avLst/>
          </a:prstGeom>
          <a:blipFill>
            <a:blip r:embed="rId2" cstate="print"/>
            <a:stretch>
              <a:fillRect/>
            </a:stretch>
          </a:blipFill>
        </p:spPr>
        <p:txBody>
          <a:bodyPr wrap="square" lIns="0" tIns="0" rIns="0" bIns="0" rtlCol="0"/>
          <a:lstStyle/>
          <a:p>
            <a:endParaRPr/>
          </a:p>
        </p:txBody>
      </p:sp>
      <p:sp>
        <p:nvSpPr>
          <p:cNvPr id="6" name="object 5">
            <a:extLst>
              <a:ext uri="{FF2B5EF4-FFF2-40B4-BE49-F238E27FC236}">
                <a16:creationId xmlns:a16="http://schemas.microsoft.com/office/drawing/2014/main" id="{5BF911A9-810D-A848-8272-0F65EC3063AE}"/>
              </a:ext>
            </a:extLst>
          </p:cNvPr>
          <p:cNvSpPr/>
          <p:nvPr/>
        </p:nvSpPr>
        <p:spPr>
          <a:xfrm>
            <a:off x="363180" y="3352800"/>
            <a:ext cx="76199" cy="124967"/>
          </a:xfrm>
          <a:prstGeom prst="rect">
            <a:avLst/>
          </a:prstGeom>
          <a:blipFill>
            <a:blip r:embed="rId2" cstate="print"/>
            <a:stretch>
              <a:fillRect/>
            </a:stretch>
          </a:blipFill>
        </p:spPr>
        <p:txBody>
          <a:bodyPr wrap="square" lIns="0" tIns="0" rIns="0" bIns="0" rtlCol="0"/>
          <a:lstStyle/>
          <a:p>
            <a:endParaRPr/>
          </a:p>
        </p:txBody>
      </p:sp>
      <p:sp>
        <p:nvSpPr>
          <p:cNvPr id="7" name="object 6">
            <a:extLst>
              <a:ext uri="{FF2B5EF4-FFF2-40B4-BE49-F238E27FC236}">
                <a16:creationId xmlns:a16="http://schemas.microsoft.com/office/drawing/2014/main" id="{8C6E45F4-85A0-1449-BC33-C2688320BD25}"/>
              </a:ext>
            </a:extLst>
          </p:cNvPr>
          <p:cNvSpPr/>
          <p:nvPr/>
        </p:nvSpPr>
        <p:spPr>
          <a:xfrm>
            <a:off x="363180" y="3671926"/>
            <a:ext cx="76199" cy="124967"/>
          </a:xfrm>
          <a:prstGeom prst="rect">
            <a:avLst/>
          </a:prstGeom>
          <a:blipFill>
            <a:blip r:embed="rId2" cstate="print"/>
            <a:stretch>
              <a:fillRect/>
            </a:stretch>
          </a:blipFill>
        </p:spPr>
        <p:txBody>
          <a:bodyPr wrap="square" lIns="0" tIns="0" rIns="0" bIns="0" rtlCol="0"/>
          <a:lstStyle/>
          <a:p>
            <a:endParaRPr/>
          </a:p>
        </p:txBody>
      </p:sp>
      <p:sp>
        <p:nvSpPr>
          <p:cNvPr id="8" name="object 7">
            <a:extLst>
              <a:ext uri="{FF2B5EF4-FFF2-40B4-BE49-F238E27FC236}">
                <a16:creationId xmlns:a16="http://schemas.microsoft.com/office/drawing/2014/main" id="{FBF1CC7A-20C9-1148-8F39-63D0F375A769}"/>
              </a:ext>
            </a:extLst>
          </p:cNvPr>
          <p:cNvSpPr/>
          <p:nvPr/>
        </p:nvSpPr>
        <p:spPr>
          <a:xfrm>
            <a:off x="363180" y="4077394"/>
            <a:ext cx="76199" cy="113606"/>
          </a:xfrm>
          <a:prstGeom prst="rect">
            <a:avLst/>
          </a:prstGeom>
          <a:blipFill>
            <a:blip r:embed="rId2" cstate="print"/>
            <a:stretch>
              <a:fillRect/>
            </a:stretch>
          </a:blipFill>
        </p:spPr>
        <p:txBody>
          <a:bodyPr wrap="square" lIns="0" tIns="0" rIns="0" bIns="0" rtlCol="0"/>
          <a:lstStyle/>
          <a:p>
            <a:endParaRPr/>
          </a:p>
        </p:txBody>
      </p:sp>
      <p:sp>
        <p:nvSpPr>
          <p:cNvPr id="9" name="object 8">
            <a:extLst>
              <a:ext uri="{FF2B5EF4-FFF2-40B4-BE49-F238E27FC236}">
                <a16:creationId xmlns:a16="http://schemas.microsoft.com/office/drawing/2014/main" id="{3AD73565-2838-DC42-9110-DC373BE73494}"/>
              </a:ext>
            </a:extLst>
          </p:cNvPr>
          <p:cNvSpPr/>
          <p:nvPr/>
        </p:nvSpPr>
        <p:spPr>
          <a:xfrm>
            <a:off x="363180" y="4370833"/>
            <a:ext cx="76199" cy="124967"/>
          </a:xfrm>
          <a:prstGeom prst="rect">
            <a:avLst/>
          </a:prstGeom>
          <a:blipFill>
            <a:blip r:embed="rId2"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7C8AC104-0C90-024B-960C-CB32813BB67C}"/>
              </a:ext>
            </a:extLst>
          </p:cNvPr>
          <p:cNvSpPr txBox="1"/>
          <p:nvPr/>
        </p:nvSpPr>
        <p:spPr>
          <a:xfrm>
            <a:off x="636941" y="2861404"/>
            <a:ext cx="3927597" cy="1710596"/>
          </a:xfrm>
          <a:prstGeom prst="rect">
            <a:avLst/>
          </a:prstGeom>
        </p:spPr>
        <p:txBody>
          <a:bodyPr vert="horz" wrap="square" lIns="0" tIns="12700" rIns="0" bIns="0" rtlCol="0">
            <a:spAutoFit/>
          </a:bodyPr>
          <a:lstStyle/>
          <a:p>
            <a:pPr marL="12700" marR="1948814">
              <a:lnSpc>
                <a:spcPct val="150000"/>
              </a:lnSpc>
              <a:spcBef>
                <a:spcPts val="100"/>
              </a:spcBef>
            </a:pPr>
            <a:r>
              <a:rPr lang="en-US" sz="1400">
                <a:solidFill>
                  <a:srgbClr val="7E7E7E"/>
                </a:solidFill>
                <a:cs typeface="Calibri"/>
              </a:rPr>
              <a:t>180 mg caffeine per can</a:t>
            </a:r>
            <a:r>
              <a:rPr lang="en-US" sz="1400" spc="-5">
                <a:solidFill>
                  <a:srgbClr val="7E7E7E"/>
                </a:solidFill>
                <a:cs typeface="Calibri"/>
              </a:rPr>
              <a:t>   Zero Calories per can</a:t>
            </a:r>
            <a:endParaRPr lang="en-US" sz="1400">
              <a:cs typeface="Calibri"/>
            </a:endParaRPr>
          </a:p>
          <a:p>
            <a:pPr marL="12700">
              <a:lnSpc>
                <a:spcPct val="150000"/>
              </a:lnSpc>
              <a:spcBef>
                <a:spcPts val="335"/>
              </a:spcBef>
            </a:pPr>
            <a:r>
              <a:rPr lang="en-US" sz="1400" spc="-5">
                <a:solidFill>
                  <a:srgbClr val="7E7E7E"/>
                </a:solidFill>
                <a:cs typeface="Calibri"/>
              </a:rPr>
              <a:t>MusclePharm proprietary BCAA blend</a:t>
            </a:r>
          </a:p>
          <a:p>
            <a:pPr marL="12700">
              <a:lnSpc>
                <a:spcPct val="150000"/>
              </a:lnSpc>
              <a:spcBef>
                <a:spcPts val="335"/>
              </a:spcBef>
            </a:pPr>
            <a:r>
              <a:rPr lang="en-US" sz="1400" spc="-5">
                <a:solidFill>
                  <a:srgbClr val="7E7E7E"/>
                </a:solidFill>
                <a:cs typeface="Calibri"/>
              </a:rPr>
              <a:t>No artificial colors</a:t>
            </a:r>
          </a:p>
          <a:p>
            <a:pPr marL="12700">
              <a:lnSpc>
                <a:spcPct val="150000"/>
              </a:lnSpc>
              <a:spcBef>
                <a:spcPts val="335"/>
              </a:spcBef>
            </a:pPr>
            <a:r>
              <a:rPr lang="en-US" sz="1400" spc="-5">
                <a:solidFill>
                  <a:srgbClr val="7E7E7E"/>
                </a:solidFill>
                <a:cs typeface="Calibri"/>
              </a:rPr>
              <a:t>No artificial flavors</a:t>
            </a:r>
            <a:endParaRPr lang="en-US" sz="1400">
              <a:cs typeface="Calibri"/>
            </a:endParaRPr>
          </a:p>
        </p:txBody>
      </p:sp>
      <p:sp>
        <p:nvSpPr>
          <p:cNvPr id="11" name="object 10">
            <a:extLst>
              <a:ext uri="{FF2B5EF4-FFF2-40B4-BE49-F238E27FC236}">
                <a16:creationId xmlns:a16="http://schemas.microsoft.com/office/drawing/2014/main" id="{6985BE8B-A8A2-C14D-9F5E-84CA6C31813A}"/>
              </a:ext>
            </a:extLst>
          </p:cNvPr>
          <p:cNvSpPr txBox="1"/>
          <p:nvPr/>
        </p:nvSpPr>
        <p:spPr>
          <a:xfrm>
            <a:off x="316279" y="4766609"/>
            <a:ext cx="1708150" cy="258404"/>
          </a:xfrm>
          <a:prstGeom prst="rect">
            <a:avLst/>
          </a:prstGeom>
        </p:spPr>
        <p:txBody>
          <a:bodyPr vert="horz" wrap="square" lIns="0" tIns="12065" rIns="0" bIns="0" rtlCol="0">
            <a:spAutoFit/>
          </a:bodyPr>
          <a:lstStyle/>
          <a:p>
            <a:pPr marL="12700">
              <a:lnSpc>
                <a:spcPct val="100000"/>
              </a:lnSpc>
              <a:spcBef>
                <a:spcPts val="95"/>
              </a:spcBef>
            </a:pPr>
            <a:r>
              <a:rPr sz="1600" b="1" spc="100">
                <a:solidFill>
                  <a:srgbClr val="7E7E7E"/>
                </a:solidFill>
                <a:latin typeface="Calibri"/>
                <a:cs typeface="Calibri"/>
              </a:rPr>
              <a:t>FLAVORS</a:t>
            </a:r>
            <a:endParaRPr sz="1600">
              <a:latin typeface="Calibri"/>
              <a:cs typeface="Calibri"/>
            </a:endParaRPr>
          </a:p>
        </p:txBody>
      </p:sp>
      <p:sp>
        <p:nvSpPr>
          <p:cNvPr id="12" name="object 11">
            <a:extLst>
              <a:ext uri="{FF2B5EF4-FFF2-40B4-BE49-F238E27FC236}">
                <a16:creationId xmlns:a16="http://schemas.microsoft.com/office/drawing/2014/main" id="{08824586-5C18-9A49-BE4E-C542ADA876FA}"/>
              </a:ext>
            </a:extLst>
          </p:cNvPr>
          <p:cNvSpPr txBox="1">
            <a:spLocks noGrp="1"/>
          </p:cNvSpPr>
          <p:nvPr>
            <p:ph type="title"/>
          </p:nvPr>
        </p:nvSpPr>
        <p:spPr>
          <a:xfrm>
            <a:off x="321677" y="1600200"/>
            <a:ext cx="4029852" cy="505908"/>
          </a:xfrm>
          <a:prstGeom prst="rect">
            <a:avLst/>
          </a:prstGeom>
        </p:spPr>
        <p:txBody>
          <a:bodyPr vert="horz" wrap="square" lIns="0" tIns="13335" rIns="0" bIns="0" rtlCol="0">
            <a:spAutoFit/>
          </a:bodyPr>
          <a:lstStyle/>
          <a:p>
            <a:pPr marL="12700">
              <a:lnSpc>
                <a:spcPct val="100000"/>
              </a:lnSpc>
              <a:spcBef>
                <a:spcPts val="105"/>
              </a:spcBef>
            </a:pPr>
            <a:r>
              <a:rPr lang="en-US" sz="3200" spc="114"/>
              <a:t>WOMENS COMPLETE</a:t>
            </a:r>
            <a:endParaRPr sz="3200"/>
          </a:p>
        </p:txBody>
      </p:sp>
      <p:sp>
        <p:nvSpPr>
          <p:cNvPr id="13" name="object 12">
            <a:extLst>
              <a:ext uri="{FF2B5EF4-FFF2-40B4-BE49-F238E27FC236}">
                <a16:creationId xmlns:a16="http://schemas.microsoft.com/office/drawing/2014/main" id="{9B6B45F0-A5B3-454B-A9CF-278D706784D0}"/>
              </a:ext>
            </a:extLst>
          </p:cNvPr>
          <p:cNvSpPr txBox="1"/>
          <p:nvPr/>
        </p:nvSpPr>
        <p:spPr>
          <a:xfrm>
            <a:off x="310666" y="1881371"/>
            <a:ext cx="3221990" cy="1031240"/>
          </a:xfrm>
          <a:prstGeom prst="rect">
            <a:avLst/>
          </a:prstGeom>
        </p:spPr>
        <p:txBody>
          <a:bodyPr vert="horz" wrap="square" lIns="0" tIns="12700" rIns="0" bIns="0" rtlCol="0">
            <a:spAutoFit/>
          </a:bodyPr>
          <a:lstStyle/>
          <a:p>
            <a:pPr marL="12700">
              <a:lnSpc>
                <a:spcPct val="100000"/>
              </a:lnSpc>
              <a:spcBef>
                <a:spcPts val="100"/>
              </a:spcBef>
            </a:pPr>
            <a:r>
              <a:rPr lang="en-US" sz="6600" b="1" spc="120">
                <a:solidFill>
                  <a:srgbClr val="F1A78D"/>
                </a:solidFill>
                <a:latin typeface="Calibri"/>
                <a:cs typeface="Calibri"/>
              </a:rPr>
              <a:t>ENERGY</a:t>
            </a:r>
            <a:endParaRPr sz="6600">
              <a:solidFill>
                <a:srgbClr val="F1A78D"/>
              </a:solidFill>
              <a:latin typeface="Calibri"/>
              <a:cs typeface="Calibri"/>
            </a:endParaRPr>
          </a:p>
        </p:txBody>
      </p:sp>
      <p:sp>
        <p:nvSpPr>
          <p:cNvPr id="20" name="object 2">
            <a:extLst>
              <a:ext uri="{FF2B5EF4-FFF2-40B4-BE49-F238E27FC236}">
                <a16:creationId xmlns:a16="http://schemas.microsoft.com/office/drawing/2014/main" id="{3F360F21-1377-5E43-867F-EFADF6EDC4C0}"/>
              </a:ext>
            </a:extLst>
          </p:cNvPr>
          <p:cNvSpPr/>
          <p:nvPr/>
        </p:nvSpPr>
        <p:spPr>
          <a:xfrm>
            <a:off x="5029200" y="0"/>
            <a:ext cx="4572000" cy="7772400"/>
          </a:xfrm>
          <a:custGeom>
            <a:avLst/>
            <a:gdLst/>
            <a:ahLst/>
            <a:cxnLst/>
            <a:rect l="l" t="t" r="r" b="b"/>
            <a:pathLst>
              <a:path w="4572000" h="7772400">
                <a:moveTo>
                  <a:pt x="0" y="7772400"/>
                </a:moveTo>
                <a:lnTo>
                  <a:pt x="4572000" y="7772400"/>
                </a:lnTo>
                <a:lnTo>
                  <a:pt x="4572000" y="0"/>
                </a:lnTo>
                <a:lnTo>
                  <a:pt x="0" y="0"/>
                </a:lnTo>
                <a:lnTo>
                  <a:pt x="0" y="7772400"/>
                </a:lnTo>
                <a:close/>
              </a:path>
            </a:pathLst>
          </a:custGeom>
          <a:solidFill>
            <a:srgbClr val="F1A78D">
              <a:alpha val="34899"/>
            </a:srgbClr>
          </a:solidFill>
        </p:spPr>
        <p:txBody>
          <a:bodyPr wrap="square" lIns="0" tIns="0" rIns="0" bIns="0" rtlCol="0"/>
          <a:lstStyle/>
          <a:p>
            <a:endParaRPr/>
          </a:p>
        </p:txBody>
      </p:sp>
      <p:pic>
        <p:nvPicPr>
          <p:cNvPr id="21" name="Picture 20" descr="A picture containing text, bottle, empty&#10;&#10;Description automatically generated">
            <a:extLst>
              <a:ext uri="{FF2B5EF4-FFF2-40B4-BE49-F238E27FC236}">
                <a16:creationId xmlns:a16="http://schemas.microsoft.com/office/drawing/2014/main" id="{647AB1D7-23D2-3B4D-A3E2-9CD90D28C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497" y="802326"/>
            <a:ext cx="6251263" cy="6251263"/>
          </a:xfrm>
          <a:prstGeom prst="rect">
            <a:avLst/>
          </a:prstGeom>
        </p:spPr>
      </p:pic>
      <p:pic>
        <p:nvPicPr>
          <p:cNvPr id="30" name="Picture 29">
            <a:extLst>
              <a:ext uri="{FF2B5EF4-FFF2-40B4-BE49-F238E27FC236}">
                <a16:creationId xmlns:a16="http://schemas.microsoft.com/office/drawing/2014/main" id="{DC2EEC71-43B0-B74F-8385-6F75A5DD87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1977" y="5078910"/>
            <a:ext cx="1853309" cy="1853309"/>
          </a:xfrm>
          <a:prstGeom prst="rect">
            <a:avLst/>
          </a:prstGeom>
        </p:spPr>
      </p:pic>
      <p:pic>
        <p:nvPicPr>
          <p:cNvPr id="31" name="Picture 30">
            <a:extLst>
              <a:ext uri="{FF2B5EF4-FFF2-40B4-BE49-F238E27FC236}">
                <a16:creationId xmlns:a16="http://schemas.microsoft.com/office/drawing/2014/main" id="{EF2EBA86-B428-3D43-9B89-823AAE9B91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105" y="5078910"/>
            <a:ext cx="1853309" cy="1853309"/>
          </a:xfrm>
          <a:prstGeom prst="rect">
            <a:avLst/>
          </a:prstGeom>
        </p:spPr>
      </p:pic>
      <p:pic>
        <p:nvPicPr>
          <p:cNvPr id="32" name="Picture 31">
            <a:extLst>
              <a:ext uri="{FF2B5EF4-FFF2-40B4-BE49-F238E27FC236}">
                <a16:creationId xmlns:a16="http://schemas.microsoft.com/office/drawing/2014/main" id="{636A033E-4FF7-4D40-ADBF-6C7AD72B7A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87907" y="5078910"/>
            <a:ext cx="1853309" cy="1853309"/>
          </a:xfrm>
          <a:prstGeom prst="rect">
            <a:avLst/>
          </a:prstGeom>
        </p:spPr>
      </p:pic>
      <p:pic>
        <p:nvPicPr>
          <p:cNvPr id="33" name="Picture 32">
            <a:extLst>
              <a:ext uri="{FF2B5EF4-FFF2-40B4-BE49-F238E27FC236}">
                <a16:creationId xmlns:a16="http://schemas.microsoft.com/office/drawing/2014/main" id="{63CD38FF-655C-8C4A-8464-63659147D11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090843" y="5078910"/>
            <a:ext cx="1853309" cy="1853309"/>
          </a:xfrm>
          <a:prstGeom prst="rect">
            <a:avLst/>
          </a:prstGeom>
        </p:spPr>
      </p:pic>
      <p:sp>
        <p:nvSpPr>
          <p:cNvPr id="34" name="object 10">
            <a:extLst>
              <a:ext uri="{FF2B5EF4-FFF2-40B4-BE49-F238E27FC236}">
                <a16:creationId xmlns:a16="http://schemas.microsoft.com/office/drawing/2014/main" id="{B1D17325-5584-5646-A9D0-D88C47989D83}"/>
              </a:ext>
            </a:extLst>
          </p:cNvPr>
          <p:cNvSpPr txBox="1"/>
          <p:nvPr/>
        </p:nvSpPr>
        <p:spPr>
          <a:xfrm>
            <a:off x="-108746" y="6906943"/>
            <a:ext cx="1708150" cy="302006"/>
          </a:xfrm>
          <a:prstGeom prst="rect">
            <a:avLst/>
          </a:prstGeom>
        </p:spPr>
        <p:txBody>
          <a:bodyPr vert="horz" wrap="square" lIns="0" tIns="12065" rIns="0" bIns="0" rtlCol="0">
            <a:spAutoFit/>
          </a:bodyPr>
          <a:lstStyle/>
          <a:p>
            <a:pPr marL="12700" algn="ctr">
              <a:lnSpc>
                <a:spcPct val="100000"/>
              </a:lnSpc>
              <a:spcBef>
                <a:spcPts val="95"/>
              </a:spcBef>
            </a:pPr>
            <a:r>
              <a:rPr lang="en-US" sz="900" b="1" spc="100">
                <a:solidFill>
                  <a:srgbClr val="7E7E7E"/>
                </a:solidFill>
                <a:latin typeface="Calibri"/>
                <a:cs typeface="Calibri"/>
              </a:rPr>
              <a:t>STRAWBERRY</a:t>
            </a:r>
          </a:p>
          <a:p>
            <a:pPr marL="12700" algn="ctr">
              <a:lnSpc>
                <a:spcPct val="100000"/>
              </a:lnSpc>
              <a:spcBef>
                <a:spcPts val="95"/>
              </a:spcBef>
            </a:pPr>
            <a:r>
              <a:rPr lang="en-US" sz="900" b="1" spc="100">
                <a:solidFill>
                  <a:srgbClr val="7E7E7E"/>
                </a:solidFill>
                <a:latin typeface="Calibri"/>
                <a:cs typeface="Calibri"/>
              </a:rPr>
              <a:t>SNOWCONE</a:t>
            </a:r>
            <a:endParaRPr sz="900">
              <a:latin typeface="Calibri"/>
              <a:cs typeface="Calibri"/>
            </a:endParaRPr>
          </a:p>
        </p:txBody>
      </p:sp>
      <p:sp>
        <p:nvSpPr>
          <p:cNvPr id="35" name="object 10">
            <a:extLst>
              <a:ext uri="{FF2B5EF4-FFF2-40B4-BE49-F238E27FC236}">
                <a16:creationId xmlns:a16="http://schemas.microsoft.com/office/drawing/2014/main" id="{D5DD5A2A-E926-5C45-B76C-A641A80F5D6C}"/>
              </a:ext>
            </a:extLst>
          </p:cNvPr>
          <p:cNvSpPr txBox="1"/>
          <p:nvPr/>
        </p:nvSpPr>
        <p:spPr>
          <a:xfrm>
            <a:off x="960637" y="6906943"/>
            <a:ext cx="1708150" cy="302006"/>
          </a:xfrm>
          <a:prstGeom prst="rect">
            <a:avLst/>
          </a:prstGeom>
        </p:spPr>
        <p:txBody>
          <a:bodyPr vert="horz" wrap="square" lIns="0" tIns="12065" rIns="0" bIns="0" rtlCol="0">
            <a:spAutoFit/>
          </a:bodyPr>
          <a:lstStyle/>
          <a:p>
            <a:pPr marL="12700" algn="ctr">
              <a:lnSpc>
                <a:spcPct val="100000"/>
              </a:lnSpc>
              <a:spcBef>
                <a:spcPts val="95"/>
              </a:spcBef>
            </a:pPr>
            <a:r>
              <a:rPr lang="en-US" sz="900" b="1" spc="100">
                <a:solidFill>
                  <a:srgbClr val="7E7E7E"/>
                </a:solidFill>
                <a:latin typeface="Calibri"/>
                <a:cs typeface="Calibri"/>
              </a:rPr>
              <a:t>MANGO</a:t>
            </a:r>
          </a:p>
          <a:p>
            <a:pPr marL="12700" algn="ctr">
              <a:lnSpc>
                <a:spcPct val="100000"/>
              </a:lnSpc>
              <a:spcBef>
                <a:spcPts val="95"/>
              </a:spcBef>
            </a:pPr>
            <a:r>
              <a:rPr lang="en-US" sz="900" b="1" spc="100">
                <a:solidFill>
                  <a:srgbClr val="7E7E7E"/>
                </a:solidFill>
                <a:latin typeface="Calibri"/>
                <a:cs typeface="Calibri"/>
              </a:rPr>
              <a:t>SUNSHINE</a:t>
            </a:r>
            <a:endParaRPr sz="900">
              <a:latin typeface="Calibri"/>
              <a:cs typeface="Calibri"/>
            </a:endParaRPr>
          </a:p>
        </p:txBody>
      </p:sp>
      <p:sp>
        <p:nvSpPr>
          <p:cNvPr id="36" name="object 10">
            <a:extLst>
              <a:ext uri="{FF2B5EF4-FFF2-40B4-BE49-F238E27FC236}">
                <a16:creationId xmlns:a16="http://schemas.microsoft.com/office/drawing/2014/main" id="{617E16B9-BECD-2A45-B414-3BB726521A25}"/>
              </a:ext>
            </a:extLst>
          </p:cNvPr>
          <p:cNvSpPr txBox="1"/>
          <p:nvPr/>
        </p:nvSpPr>
        <p:spPr>
          <a:xfrm>
            <a:off x="2099762" y="6906943"/>
            <a:ext cx="1708150" cy="302006"/>
          </a:xfrm>
          <a:prstGeom prst="rect">
            <a:avLst/>
          </a:prstGeom>
        </p:spPr>
        <p:txBody>
          <a:bodyPr vert="horz" wrap="square" lIns="0" tIns="12065" rIns="0" bIns="0" rtlCol="0">
            <a:spAutoFit/>
          </a:bodyPr>
          <a:lstStyle/>
          <a:p>
            <a:pPr marL="12700" algn="ctr">
              <a:lnSpc>
                <a:spcPct val="100000"/>
              </a:lnSpc>
              <a:spcBef>
                <a:spcPts val="95"/>
              </a:spcBef>
            </a:pPr>
            <a:r>
              <a:rPr lang="en-US" sz="900" b="1" spc="100">
                <a:solidFill>
                  <a:srgbClr val="7E7E7E"/>
                </a:solidFill>
                <a:cs typeface="Calibri"/>
              </a:rPr>
              <a:t>WATERMELON</a:t>
            </a:r>
          </a:p>
          <a:p>
            <a:pPr marL="12700" algn="ctr">
              <a:lnSpc>
                <a:spcPct val="100000"/>
              </a:lnSpc>
              <a:spcBef>
                <a:spcPts val="95"/>
              </a:spcBef>
            </a:pPr>
            <a:r>
              <a:rPr lang="en-US" sz="900" b="1" spc="100">
                <a:solidFill>
                  <a:srgbClr val="7E7E7E"/>
                </a:solidFill>
                <a:cs typeface="Calibri"/>
              </a:rPr>
              <a:t>WATERFALL</a:t>
            </a:r>
            <a:endParaRPr sz="900">
              <a:latin typeface="Calibri"/>
              <a:cs typeface="Calibri"/>
            </a:endParaRPr>
          </a:p>
        </p:txBody>
      </p:sp>
      <p:sp>
        <p:nvSpPr>
          <p:cNvPr id="37" name="object 10">
            <a:extLst>
              <a:ext uri="{FF2B5EF4-FFF2-40B4-BE49-F238E27FC236}">
                <a16:creationId xmlns:a16="http://schemas.microsoft.com/office/drawing/2014/main" id="{9DAEF5E8-6B05-C949-80E6-8A036DE7939B}"/>
              </a:ext>
            </a:extLst>
          </p:cNvPr>
          <p:cNvSpPr txBox="1"/>
          <p:nvPr/>
        </p:nvSpPr>
        <p:spPr>
          <a:xfrm>
            <a:off x="3262135" y="6906943"/>
            <a:ext cx="1708150" cy="302006"/>
          </a:xfrm>
          <a:prstGeom prst="rect">
            <a:avLst/>
          </a:prstGeom>
        </p:spPr>
        <p:txBody>
          <a:bodyPr vert="horz" wrap="square" lIns="0" tIns="12065" rIns="0" bIns="0" rtlCol="0">
            <a:spAutoFit/>
          </a:bodyPr>
          <a:lstStyle/>
          <a:p>
            <a:pPr marL="12700" algn="ctr">
              <a:lnSpc>
                <a:spcPct val="100000"/>
              </a:lnSpc>
              <a:spcBef>
                <a:spcPts val="95"/>
              </a:spcBef>
            </a:pPr>
            <a:r>
              <a:rPr lang="en-US" sz="900" b="1" spc="100">
                <a:solidFill>
                  <a:srgbClr val="7E7E7E"/>
                </a:solidFill>
                <a:cs typeface="Calibri"/>
              </a:rPr>
              <a:t>TROPICAL</a:t>
            </a:r>
          </a:p>
          <a:p>
            <a:pPr marL="12700" algn="ctr">
              <a:lnSpc>
                <a:spcPct val="100000"/>
              </a:lnSpc>
              <a:spcBef>
                <a:spcPts val="95"/>
              </a:spcBef>
            </a:pPr>
            <a:r>
              <a:rPr lang="en-US" sz="900" b="1" spc="100">
                <a:solidFill>
                  <a:srgbClr val="7E7E7E"/>
                </a:solidFill>
                <a:cs typeface="Calibri"/>
              </a:rPr>
              <a:t>MUSE</a:t>
            </a:r>
            <a:endParaRPr sz="900">
              <a:latin typeface="Calibri"/>
              <a:cs typeface="Calibri"/>
            </a:endParaRPr>
          </a:p>
        </p:txBody>
      </p:sp>
      <p:sp>
        <p:nvSpPr>
          <p:cNvPr id="22" name="object 22"/>
          <p:cNvSpPr txBox="1">
            <a:spLocks noGrp="1"/>
          </p:cNvSpPr>
          <p:nvPr>
            <p:ph type="sldNum" sz="quarter" idx="7"/>
          </p:nvPr>
        </p:nvSpPr>
        <p:spPr>
          <a:xfrm>
            <a:off x="9706514" y="7485675"/>
            <a:ext cx="234950" cy="193040"/>
          </a:xfrm>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13</a:t>
            </a:fld>
            <a:r>
              <a:rPr spc="-45"/>
              <a:t> </a:t>
            </a:r>
          </a:p>
        </p:txBody>
      </p:sp>
    </p:spTree>
    <p:extLst>
      <p:ext uri="{BB962C8B-B14F-4D97-AF65-F5344CB8AC3E}">
        <p14:creationId xmlns:p14="http://schemas.microsoft.com/office/powerpoint/2010/main" val="390105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3024874" y="4621184"/>
            <a:ext cx="2082530" cy="230832"/>
          </a:xfrm>
          <a:prstGeom prst="rect">
            <a:avLst/>
          </a:prstGeom>
          <a:noFill/>
        </p:spPr>
        <p:txBody>
          <a:bodyPr wrap="square" rtlCol="0">
            <a:spAutoFit/>
          </a:bodyPr>
          <a:lstStyle/>
          <a:p>
            <a:pPr algn="ctr"/>
            <a:r>
              <a:rPr lang="en-US" sz="900">
                <a:solidFill>
                  <a:srgbClr val="404040"/>
                </a:solidFill>
              </a:rPr>
              <a:t>(~250 doors)</a:t>
            </a:r>
          </a:p>
        </p:txBody>
      </p:sp>
      <p:graphicFrame>
        <p:nvGraphicFramePr>
          <p:cNvPr id="23" name="Table 22"/>
          <p:cNvGraphicFramePr>
            <a:graphicFrameLocks noGrp="1"/>
          </p:cNvGraphicFramePr>
          <p:nvPr>
            <p:extLst>
              <p:ext uri="{D42A27DB-BD31-4B8C-83A1-F6EECF244321}">
                <p14:modId xmlns:p14="http://schemas.microsoft.com/office/powerpoint/2010/main" val="4167714763"/>
              </p:ext>
            </p:extLst>
          </p:nvPr>
        </p:nvGraphicFramePr>
        <p:xfrm>
          <a:off x="471709" y="1309404"/>
          <a:ext cx="8740236" cy="579120"/>
        </p:xfrm>
        <a:graphic>
          <a:graphicData uri="http://schemas.openxmlformats.org/drawingml/2006/table">
            <a:tbl>
              <a:tblPr firstRow="1" bandRow="1">
                <a:tableStyleId>{5C22544A-7EE6-4342-B048-85BDC9FD1C3A}</a:tableStyleId>
              </a:tblPr>
              <a:tblGrid>
                <a:gridCol w="2738419">
                  <a:extLst>
                    <a:ext uri="{9D8B030D-6E8A-4147-A177-3AD203B41FA5}">
                      <a16:colId xmlns:a16="http://schemas.microsoft.com/office/drawing/2014/main" val="2092936595"/>
                    </a:ext>
                  </a:extLst>
                </a:gridCol>
                <a:gridCol w="208280">
                  <a:extLst>
                    <a:ext uri="{9D8B030D-6E8A-4147-A177-3AD203B41FA5}">
                      <a16:colId xmlns:a16="http://schemas.microsoft.com/office/drawing/2014/main" val="3979865469"/>
                    </a:ext>
                  </a:extLst>
                </a:gridCol>
                <a:gridCol w="2767627">
                  <a:extLst>
                    <a:ext uri="{9D8B030D-6E8A-4147-A177-3AD203B41FA5}">
                      <a16:colId xmlns:a16="http://schemas.microsoft.com/office/drawing/2014/main" val="4243733569"/>
                    </a:ext>
                  </a:extLst>
                </a:gridCol>
                <a:gridCol w="208280">
                  <a:extLst>
                    <a:ext uri="{9D8B030D-6E8A-4147-A177-3AD203B41FA5}">
                      <a16:colId xmlns:a16="http://schemas.microsoft.com/office/drawing/2014/main" val="2337850145"/>
                    </a:ext>
                  </a:extLst>
                </a:gridCol>
                <a:gridCol w="2817630">
                  <a:extLst>
                    <a:ext uri="{9D8B030D-6E8A-4147-A177-3AD203B41FA5}">
                      <a16:colId xmlns:a16="http://schemas.microsoft.com/office/drawing/2014/main" val="426139531"/>
                    </a:ext>
                  </a:extLst>
                </a:gridCol>
              </a:tblGrid>
              <a:tr h="0">
                <a:tc>
                  <a:txBody>
                    <a:bodyPr/>
                    <a:lstStyle/>
                    <a:p>
                      <a:pPr algn="ctr"/>
                      <a:r>
                        <a:rPr lang="en-US" sz="1400">
                          <a:latin typeface="+mj-lt"/>
                        </a:rPr>
                        <a:t>Phase 1 –  Q4 2021</a:t>
                      </a:r>
                      <a:endParaRPr lang="en-US" sz="1400" baseline="3000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tc>
                  <a:txBody>
                    <a:bodyPr/>
                    <a:lstStyle/>
                    <a:p>
                      <a:pPr algn="ctr"/>
                      <a:endParaRPr lang="en-US" sz="140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a:latin typeface="+mj-lt"/>
                        </a:rPr>
                        <a:t>Phase 2 – H1  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tc>
                  <a:txBody>
                    <a:bodyPr/>
                    <a:lstStyle/>
                    <a:p>
                      <a:pPr algn="ctr"/>
                      <a:endParaRPr lang="en-US" sz="140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a:latin typeface="+mj-lt"/>
                        </a:rPr>
                        <a:t>Phase 3 H2 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extLst>
                  <a:ext uri="{0D108BD9-81ED-4DB2-BD59-A6C34878D82A}">
                    <a16:rowId xmlns:a16="http://schemas.microsoft.com/office/drawing/2014/main" val="1149798339"/>
                  </a:ext>
                </a:extLst>
              </a:tr>
              <a:tr h="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200" b="1">
                        <a:solidFill>
                          <a:srgbClr val="7E7E7E"/>
                        </a:solidFill>
                        <a:latin typeface="+mj-lt"/>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a:solidFill>
                          <a:srgbClr val="7E7E7E"/>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200" b="1">
                        <a:solidFill>
                          <a:srgbClr val="7E7E7E"/>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a:solidFill>
                          <a:srgbClr val="7E7E7E"/>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200" b="1">
                        <a:solidFill>
                          <a:srgbClr val="7E7E7E"/>
                        </a:solidFill>
                        <a:latin typeface="+mn-lt"/>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2640269"/>
                  </a:ext>
                </a:extLst>
              </a:tr>
            </a:tbl>
          </a:graphicData>
        </a:graphic>
      </p:graphicFrame>
      <p:pic>
        <p:nvPicPr>
          <p:cNvPr id="1114" name="Picture 90" descr="Nutrition Systems | LinkedI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09" t="16774" r="6704" b="14801"/>
          <a:stretch/>
        </p:blipFill>
        <p:spPr bwMode="auto">
          <a:xfrm>
            <a:off x="1117374" y="1741279"/>
            <a:ext cx="1505394" cy="120073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Muscle &amp;amp; Strength Coupon Code | $150 Off in July (5 Promo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070" y="3430288"/>
            <a:ext cx="1390247" cy="1390247"/>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Army &amp;amp; Air Force Exchange Service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5169" y="3554428"/>
            <a:ext cx="1286942" cy="971641"/>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Navy Exchange Logo Vector - (.SVG + .PNG) - SearchLogoVector.Com"/>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3930" y="2353034"/>
            <a:ext cx="1249457" cy="694143"/>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1104592" y="2789504"/>
            <a:ext cx="1422426" cy="230832"/>
          </a:xfrm>
          <a:prstGeom prst="rect">
            <a:avLst/>
          </a:prstGeom>
          <a:noFill/>
        </p:spPr>
        <p:txBody>
          <a:bodyPr wrap="square" rtlCol="0">
            <a:spAutoFit/>
          </a:bodyPr>
          <a:lstStyle/>
          <a:p>
            <a:pPr algn="ctr"/>
            <a:r>
              <a:rPr lang="en-US" sz="900">
                <a:solidFill>
                  <a:srgbClr val="404040"/>
                </a:solidFill>
              </a:rPr>
              <a:t>(Australia/New Zealand)</a:t>
            </a:r>
          </a:p>
        </p:txBody>
      </p:sp>
      <p:sp>
        <p:nvSpPr>
          <p:cNvPr id="75" name="TextBox 74"/>
          <p:cNvSpPr txBox="1"/>
          <p:nvPr/>
        </p:nvSpPr>
        <p:spPr>
          <a:xfrm>
            <a:off x="1255027" y="4563045"/>
            <a:ext cx="1126331" cy="230832"/>
          </a:xfrm>
          <a:prstGeom prst="rect">
            <a:avLst/>
          </a:prstGeom>
          <a:noFill/>
        </p:spPr>
        <p:txBody>
          <a:bodyPr wrap="square" rtlCol="0">
            <a:spAutoFit/>
          </a:bodyPr>
          <a:lstStyle/>
          <a:p>
            <a:pPr algn="ctr"/>
            <a:r>
              <a:rPr lang="en-US" sz="900">
                <a:solidFill>
                  <a:srgbClr val="404040"/>
                </a:solidFill>
              </a:rPr>
              <a:t>(Online)</a:t>
            </a:r>
          </a:p>
        </p:txBody>
      </p:sp>
      <p:sp>
        <p:nvSpPr>
          <p:cNvPr id="86" name="TextBox 85"/>
          <p:cNvSpPr txBox="1"/>
          <p:nvPr/>
        </p:nvSpPr>
        <p:spPr>
          <a:xfrm>
            <a:off x="7243930" y="1737999"/>
            <a:ext cx="1408685" cy="246221"/>
          </a:xfrm>
          <a:prstGeom prst="rect">
            <a:avLst/>
          </a:prstGeom>
          <a:noFill/>
        </p:spPr>
        <p:txBody>
          <a:bodyPr wrap="square" rtlCol="0">
            <a:spAutoFit/>
          </a:bodyPr>
          <a:lstStyle/>
          <a:p>
            <a:pPr algn="ctr"/>
            <a:r>
              <a:rPr lang="en-US" sz="1000" b="1" u="sng">
                <a:solidFill>
                  <a:srgbClr val="404040"/>
                </a:solidFill>
              </a:rPr>
              <a:t>Military Exchanges</a:t>
            </a:r>
          </a:p>
        </p:txBody>
      </p:sp>
      <p:sp>
        <p:nvSpPr>
          <p:cNvPr id="10" name="object 4">
            <a:extLst>
              <a:ext uri="{FF2B5EF4-FFF2-40B4-BE49-F238E27FC236}">
                <a16:creationId xmlns:a16="http://schemas.microsoft.com/office/drawing/2014/main" id="{EEA6FD98-3729-5B41-BB1F-4040C0950C56}"/>
              </a:ext>
            </a:extLst>
          </p:cNvPr>
          <p:cNvSpPr txBox="1">
            <a:spLocks/>
          </p:cNvSpPr>
          <p:nvPr/>
        </p:nvSpPr>
        <p:spPr>
          <a:xfrm>
            <a:off x="310666" y="514908"/>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400" kern="0" spc="140">
                <a:solidFill>
                  <a:srgbClr val="84C800"/>
                </a:solidFill>
              </a:rPr>
              <a:t>Beverage Launch</a:t>
            </a:r>
            <a:endParaRPr lang="en-US" sz="3400" kern="0">
              <a:solidFill>
                <a:srgbClr val="84C800"/>
              </a:solidFill>
            </a:endParaRPr>
          </a:p>
        </p:txBody>
      </p:sp>
      <p:sp>
        <p:nvSpPr>
          <p:cNvPr id="5" name="object 6"/>
          <p:cNvSpPr txBox="1">
            <a:spLocks noGrp="1"/>
          </p:cNvSpPr>
          <p:nvPr>
            <p:ph type="sldNum" sz="quarter" idx="4294967295"/>
          </p:nvPr>
        </p:nvSpPr>
        <p:spPr>
          <a:xfrm>
            <a:off x="9706514" y="7485675"/>
            <a:ext cx="234950" cy="179536"/>
          </a:xfrm>
          <a:prstGeom prst="rect">
            <a:avLst/>
          </a:prstGeom>
        </p:spPr>
        <p:txBody>
          <a:bodyPr vert="horz" wrap="square" lIns="0" tIns="0" rIns="0" bIns="0" rtlCol="0">
            <a:spAutoFit/>
          </a:bodyPr>
          <a:lstStyle/>
          <a:p>
            <a:pPr algn="ctr">
              <a:lnSpc>
                <a:spcPts val="670"/>
              </a:lnSpc>
            </a:pPr>
            <a:r>
              <a:rPr sz="600" b="1">
                <a:solidFill>
                  <a:schemeClr val="bg1"/>
                </a:solidFill>
                <a:latin typeface="Calibri"/>
                <a:cs typeface="Calibri"/>
              </a:rPr>
              <a:t>P AG E</a:t>
            </a:r>
          </a:p>
          <a:p>
            <a:pPr algn="ctr">
              <a:lnSpc>
                <a:spcPts val="670"/>
              </a:lnSpc>
            </a:pPr>
            <a:fld id="{81D60167-4931-47E6-BA6A-407CBD079E47}" type="slidenum">
              <a:rPr sz="600" b="1" dirty="0">
                <a:solidFill>
                  <a:schemeClr val="bg1"/>
                </a:solidFill>
                <a:latin typeface="Calibri"/>
                <a:cs typeface="Calibri"/>
              </a:rPr>
              <a:pPr algn="ctr">
                <a:lnSpc>
                  <a:spcPts val="670"/>
                </a:lnSpc>
              </a:pPr>
              <a:t>14</a:t>
            </a:fld>
            <a:endParaRPr sz="600" b="1">
              <a:solidFill>
                <a:schemeClr val="bg1"/>
              </a:solidFill>
              <a:latin typeface="Calibri"/>
              <a:cs typeface="Calibri"/>
            </a:endParaRPr>
          </a:p>
        </p:txBody>
      </p:sp>
      <p:sp>
        <p:nvSpPr>
          <p:cNvPr id="4" name="AutoShape 22" descr="All In One Nutrition - Home | Facebook"/>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2" descr="Marine Corps Exchanges (MCX): Marine Corps Community Services, Serving  Marine Corps Recruit Depot, Parris Island and Marine Corps Air Station,  Beaufo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4841" y="2070109"/>
            <a:ext cx="895273" cy="370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CG Uniform Distribution Cente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6277" y="2038433"/>
            <a:ext cx="1166890" cy="429481"/>
          </a:xfrm>
          <a:prstGeom prst="rect">
            <a:avLst/>
          </a:prstGeom>
          <a:noFill/>
          <a:extLst>
            <a:ext uri="{909E8E84-426E-40DD-AFC4-6F175D3DCCD1}">
              <a14:hiddenFill xmlns:a14="http://schemas.microsoft.com/office/drawing/2010/main">
                <a:solidFill>
                  <a:srgbClr val="FFFFFF"/>
                </a:solidFill>
              </a14:hiddenFill>
            </a:ext>
          </a:extLst>
        </p:spPr>
      </p:pic>
      <p:sp>
        <p:nvSpPr>
          <p:cNvPr id="31" name="Isosceles Triangle 30"/>
          <p:cNvSpPr/>
          <p:nvPr/>
        </p:nvSpPr>
        <p:spPr>
          <a:xfrm rot="5400000">
            <a:off x="1837001" y="4123761"/>
            <a:ext cx="2704101" cy="36714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5400000">
            <a:off x="5124893" y="4123761"/>
            <a:ext cx="2704101" cy="36714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659123" y="4621184"/>
            <a:ext cx="2082530" cy="230832"/>
          </a:xfrm>
          <a:prstGeom prst="rect">
            <a:avLst/>
          </a:prstGeom>
          <a:noFill/>
        </p:spPr>
        <p:txBody>
          <a:bodyPr wrap="square" rtlCol="0">
            <a:spAutoFit/>
          </a:bodyPr>
          <a:lstStyle/>
          <a:p>
            <a:pPr algn="ctr"/>
            <a:r>
              <a:rPr lang="en-US" sz="900">
                <a:solidFill>
                  <a:srgbClr val="404040"/>
                </a:solidFill>
              </a:rPr>
              <a:t>(~150 doors)</a:t>
            </a:r>
          </a:p>
        </p:txBody>
      </p:sp>
      <p:cxnSp>
        <p:nvCxnSpPr>
          <p:cNvPr id="6" name="Straight Connector 5"/>
          <p:cNvCxnSpPr>
            <a:cxnSpLocks/>
          </p:cNvCxnSpPr>
          <p:nvPr/>
        </p:nvCxnSpPr>
        <p:spPr>
          <a:xfrm>
            <a:off x="471709" y="3327997"/>
            <a:ext cx="2377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471709" y="5162582"/>
            <a:ext cx="2377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3664720" y="3327997"/>
            <a:ext cx="2377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3664720" y="5162582"/>
            <a:ext cx="2377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a:xfrm>
            <a:off x="6834505" y="3327997"/>
            <a:ext cx="2377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6834505" y="5162582"/>
            <a:ext cx="2377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A91802-3416-4F96-AC9E-663726F37A11}"/>
              </a:ext>
            </a:extLst>
          </p:cNvPr>
          <p:cNvPicPr>
            <a:picLocks noChangeAspect="1"/>
          </p:cNvPicPr>
          <p:nvPr/>
        </p:nvPicPr>
        <p:blipFill>
          <a:blip r:embed="rId9"/>
          <a:stretch>
            <a:fillRect/>
          </a:stretch>
        </p:blipFill>
        <p:spPr>
          <a:xfrm>
            <a:off x="4220027" y="5397208"/>
            <a:ext cx="1266825" cy="533400"/>
          </a:xfrm>
          <a:prstGeom prst="rect">
            <a:avLst/>
          </a:prstGeom>
        </p:spPr>
      </p:pic>
      <p:pic>
        <p:nvPicPr>
          <p:cNvPr id="34" name="Picture 33">
            <a:extLst>
              <a:ext uri="{FF2B5EF4-FFF2-40B4-BE49-F238E27FC236}">
                <a16:creationId xmlns:a16="http://schemas.microsoft.com/office/drawing/2014/main" id="{0E10FA65-0FA4-4053-9D6F-9DB9BE649E64}"/>
              </a:ext>
            </a:extLst>
          </p:cNvPr>
          <p:cNvPicPr>
            <a:picLocks noChangeAspect="1"/>
          </p:cNvPicPr>
          <p:nvPr/>
        </p:nvPicPr>
        <p:blipFill>
          <a:blip r:embed="rId10"/>
          <a:stretch>
            <a:fillRect/>
          </a:stretch>
        </p:blipFill>
        <p:spPr>
          <a:xfrm>
            <a:off x="5034855" y="1926888"/>
            <a:ext cx="748810" cy="512344"/>
          </a:xfrm>
          <a:prstGeom prst="rect">
            <a:avLst/>
          </a:prstGeom>
        </p:spPr>
      </p:pic>
      <p:pic>
        <p:nvPicPr>
          <p:cNvPr id="35" name="Picture 90" descr="Nutrition Systems | LinkedIn">
            <a:extLst>
              <a:ext uri="{FF2B5EF4-FFF2-40B4-BE49-F238E27FC236}">
                <a16:creationId xmlns:a16="http://schemas.microsoft.com/office/drawing/2014/main" id="{40A9BD19-D057-4FBB-9726-F9A043EC55D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09" t="16774" r="6704" b="14801"/>
          <a:stretch/>
        </p:blipFill>
        <p:spPr bwMode="auto">
          <a:xfrm>
            <a:off x="3812567" y="1777461"/>
            <a:ext cx="1120781" cy="8939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F50FD6A-32A9-49F3-8110-42E421D52E00}"/>
              </a:ext>
            </a:extLst>
          </p:cNvPr>
          <p:cNvPicPr>
            <a:picLocks noChangeAspect="1"/>
          </p:cNvPicPr>
          <p:nvPr/>
        </p:nvPicPr>
        <p:blipFill>
          <a:blip r:embed="rId11"/>
          <a:stretch>
            <a:fillRect/>
          </a:stretch>
        </p:blipFill>
        <p:spPr>
          <a:xfrm>
            <a:off x="7108843" y="3719534"/>
            <a:ext cx="1826487" cy="771435"/>
          </a:xfrm>
          <a:prstGeom prst="rect">
            <a:avLst/>
          </a:prstGeom>
        </p:spPr>
      </p:pic>
      <p:pic>
        <p:nvPicPr>
          <p:cNvPr id="37" name="Picture 36">
            <a:extLst>
              <a:ext uri="{FF2B5EF4-FFF2-40B4-BE49-F238E27FC236}">
                <a16:creationId xmlns:a16="http://schemas.microsoft.com/office/drawing/2014/main" id="{EF8C18CA-1969-4304-8F6F-187554A0C788}"/>
              </a:ext>
            </a:extLst>
          </p:cNvPr>
          <p:cNvPicPr>
            <a:picLocks noChangeAspect="1"/>
          </p:cNvPicPr>
          <p:nvPr/>
        </p:nvPicPr>
        <p:blipFill>
          <a:blip r:embed="rId12"/>
          <a:stretch>
            <a:fillRect/>
          </a:stretch>
        </p:blipFill>
        <p:spPr>
          <a:xfrm>
            <a:off x="881637" y="5243621"/>
            <a:ext cx="1651166" cy="831522"/>
          </a:xfrm>
          <a:prstGeom prst="rect">
            <a:avLst/>
          </a:prstGeom>
        </p:spPr>
      </p:pic>
      <p:pic>
        <p:nvPicPr>
          <p:cNvPr id="12" name="Picture 11">
            <a:extLst>
              <a:ext uri="{FF2B5EF4-FFF2-40B4-BE49-F238E27FC236}">
                <a16:creationId xmlns:a16="http://schemas.microsoft.com/office/drawing/2014/main" id="{0460C124-1405-456E-AFF4-4BC50D779CA9}"/>
              </a:ext>
            </a:extLst>
          </p:cNvPr>
          <p:cNvPicPr>
            <a:picLocks noChangeAspect="1"/>
          </p:cNvPicPr>
          <p:nvPr/>
        </p:nvPicPr>
        <p:blipFill>
          <a:blip r:embed="rId13"/>
          <a:stretch>
            <a:fillRect/>
          </a:stretch>
        </p:blipFill>
        <p:spPr>
          <a:xfrm>
            <a:off x="4381081" y="6246533"/>
            <a:ext cx="3838471" cy="600075"/>
          </a:xfrm>
          <a:prstGeom prst="rect">
            <a:avLst/>
          </a:prstGeom>
        </p:spPr>
      </p:pic>
      <p:pic>
        <p:nvPicPr>
          <p:cNvPr id="39" name="Picture 38">
            <a:extLst>
              <a:ext uri="{FF2B5EF4-FFF2-40B4-BE49-F238E27FC236}">
                <a16:creationId xmlns:a16="http://schemas.microsoft.com/office/drawing/2014/main" id="{F68DA0D9-2FFB-4C63-BF4E-3284C4B7372C}"/>
              </a:ext>
            </a:extLst>
          </p:cNvPr>
          <p:cNvPicPr>
            <a:picLocks noChangeAspect="1"/>
          </p:cNvPicPr>
          <p:nvPr/>
        </p:nvPicPr>
        <p:blipFill>
          <a:blip r:embed="rId9"/>
          <a:stretch>
            <a:fillRect/>
          </a:stretch>
        </p:blipFill>
        <p:spPr>
          <a:xfrm>
            <a:off x="7481681" y="5386220"/>
            <a:ext cx="1266825" cy="533400"/>
          </a:xfrm>
          <a:prstGeom prst="rect">
            <a:avLst/>
          </a:prstGeom>
        </p:spPr>
      </p:pic>
    </p:spTree>
    <p:extLst>
      <p:ext uri="{BB962C8B-B14F-4D97-AF65-F5344CB8AC3E}">
        <p14:creationId xmlns:p14="http://schemas.microsoft.com/office/powerpoint/2010/main" val="3104852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52BCD0-FD4F-49F6-838D-8297A7A4A4E3}"/>
              </a:ext>
            </a:extLst>
          </p:cNvPr>
          <p:cNvPicPr>
            <a:picLocks noChangeAspect="1"/>
          </p:cNvPicPr>
          <p:nvPr/>
        </p:nvPicPr>
        <p:blipFill rotWithShape="1">
          <a:blip r:embed="rId2"/>
          <a:srcRect l="7727" t="583" r="2204" b="1"/>
          <a:stretch/>
        </p:blipFill>
        <p:spPr>
          <a:xfrm>
            <a:off x="2415859" y="4091646"/>
            <a:ext cx="691594" cy="1069253"/>
          </a:xfrm>
          <a:prstGeom prst="rect">
            <a:avLst/>
          </a:prstGeom>
          <a:ln>
            <a:noFill/>
          </a:ln>
          <a:effectLst>
            <a:outerShdw blurRad="190500" algn="tl" rotWithShape="0">
              <a:srgbClr val="000000">
                <a:alpha val="70000"/>
              </a:srgbClr>
            </a:outerShdw>
          </a:effectLst>
        </p:spPr>
      </p:pic>
      <p:pic>
        <p:nvPicPr>
          <p:cNvPr id="17" name="Picture 16" descr="Graphical user interface, website&#10;&#10;Description automatically generated">
            <a:extLst>
              <a:ext uri="{FF2B5EF4-FFF2-40B4-BE49-F238E27FC236}">
                <a16:creationId xmlns:a16="http://schemas.microsoft.com/office/drawing/2014/main" id="{A7E453A0-91FE-426D-AA2A-1B087FFC4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45"/>
          <a:stretch/>
        </p:blipFill>
        <p:spPr>
          <a:xfrm>
            <a:off x="864737" y="3411335"/>
            <a:ext cx="1436336" cy="1657522"/>
          </a:xfrm>
          <a:prstGeom prst="rect">
            <a:avLst/>
          </a:prstGeom>
        </p:spPr>
      </p:pic>
      <p:sp>
        <p:nvSpPr>
          <p:cNvPr id="6" name="object 4">
            <a:extLst>
              <a:ext uri="{FF2B5EF4-FFF2-40B4-BE49-F238E27FC236}">
                <a16:creationId xmlns:a16="http://schemas.microsoft.com/office/drawing/2014/main" id="{396C681C-58BB-4848-8D63-8EFCF540B8C5}"/>
              </a:ext>
            </a:extLst>
          </p:cNvPr>
          <p:cNvSpPr txBox="1">
            <a:spLocks/>
          </p:cNvSpPr>
          <p:nvPr/>
        </p:nvSpPr>
        <p:spPr>
          <a:xfrm>
            <a:off x="117235" y="440852"/>
            <a:ext cx="9976334" cy="416461"/>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400" kern="0" spc="140">
                <a:solidFill>
                  <a:srgbClr val="84C800"/>
                </a:solidFill>
              </a:rPr>
              <a:t>Core Business News </a:t>
            </a:r>
            <a:endParaRPr lang="en-US" sz="3400" kern="0">
              <a:solidFill>
                <a:srgbClr val="84C800"/>
              </a:solidFill>
            </a:endParaRPr>
          </a:p>
        </p:txBody>
      </p:sp>
      <p:pic>
        <p:nvPicPr>
          <p:cNvPr id="7" name="Picture 6" descr="Graphical user interface&#10;&#10;Description automatically generated">
            <a:extLst>
              <a:ext uri="{FF2B5EF4-FFF2-40B4-BE49-F238E27FC236}">
                <a16:creationId xmlns:a16="http://schemas.microsoft.com/office/drawing/2014/main" id="{C8535094-4A8B-4946-8FEA-FC5108301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1" y="957653"/>
            <a:ext cx="2571220" cy="2567598"/>
          </a:xfrm>
          <a:prstGeom prst="rect">
            <a:avLst/>
          </a:prstGeom>
        </p:spPr>
      </p:pic>
      <p:sp>
        <p:nvSpPr>
          <p:cNvPr id="8" name="TextBox 7">
            <a:extLst>
              <a:ext uri="{FF2B5EF4-FFF2-40B4-BE49-F238E27FC236}">
                <a16:creationId xmlns:a16="http://schemas.microsoft.com/office/drawing/2014/main" id="{754E7040-B53A-4700-A097-9F1A929C5AD7}"/>
              </a:ext>
            </a:extLst>
          </p:cNvPr>
          <p:cNvSpPr txBox="1"/>
          <p:nvPr/>
        </p:nvSpPr>
        <p:spPr>
          <a:xfrm>
            <a:off x="3913833" y="1589451"/>
            <a:ext cx="4868426" cy="4739759"/>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sz="2000" b="1" dirty="0">
                <a:effectLst/>
                <a:latin typeface="Calibri"/>
                <a:ea typeface="Calibri" panose="020F0502020204030204" pitchFamily="34" charset="0"/>
                <a:cs typeface="Calibri"/>
              </a:rPr>
              <a:t>Reformulated product has an improved taste &amp; mixability, Now Sold Exclusively to Costco USA in a 6.2lb Tub</a:t>
            </a:r>
            <a:r>
              <a:rPr lang="en-US" sz="2000" b="1" dirty="0">
                <a:latin typeface="Calibri"/>
                <a:ea typeface="Calibri" panose="020F0502020204030204" pitchFamily="34" charset="0"/>
                <a:cs typeface="Calibri"/>
              </a:rPr>
              <a:t> </a:t>
            </a:r>
            <a:endParaRPr lang="en-US" sz="2000" b="1"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dirty="0">
              <a:latin typeface="Calibri" panose="020F0502020204030204" pitchFamily="34" charset="0"/>
              <a:ea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dirty="0">
              <a:latin typeface="Calibri" panose="020F0502020204030204" pitchFamily="34" charset="0"/>
              <a:ea typeface="Calibri" panose="020F0502020204030204" pitchFamily="34" charset="0"/>
            </a:endParaRPr>
          </a:p>
          <a:p>
            <a:pPr marR="0">
              <a:spcBef>
                <a:spcPts val="0"/>
              </a:spcBef>
              <a:spcAft>
                <a:spcPts val="0"/>
              </a:spcAft>
            </a:pPr>
            <a:endParaRPr lang="en-US" sz="1800" b="1"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ü"/>
            </a:pPr>
            <a:r>
              <a:rPr lang="en-US" sz="2000" b="1" dirty="0">
                <a:effectLst/>
                <a:latin typeface="Calibri"/>
                <a:ea typeface="Calibri" panose="020F0502020204030204" pitchFamily="34" charset="0"/>
                <a:cs typeface="Calibri"/>
              </a:rPr>
              <a:t>Reformulated</a:t>
            </a:r>
            <a:r>
              <a:rPr lang="en-US" sz="2000" b="1" dirty="0">
                <a:latin typeface="Calibri"/>
                <a:ea typeface="Calibri" panose="020F0502020204030204" pitchFamily="34" charset="0"/>
                <a:cs typeface="Calibri"/>
              </a:rPr>
              <a:t> </a:t>
            </a:r>
            <a:r>
              <a:rPr lang="en-US" sz="2000" b="1" dirty="0">
                <a:effectLst/>
                <a:latin typeface="Calibri"/>
                <a:ea typeface="Calibri" panose="020F0502020204030204" pitchFamily="34" charset="0"/>
                <a:cs typeface="Calibri"/>
              </a:rPr>
              <a:t> 4lb &amp; 5lb </a:t>
            </a:r>
            <a:r>
              <a:rPr lang="en-US" sz="2000" b="1" dirty="0">
                <a:latin typeface="Calibri"/>
                <a:ea typeface="Calibri" panose="020F0502020204030204" pitchFamily="34" charset="0"/>
                <a:cs typeface="Calibri"/>
              </a:rPr>
              <a:t>in six Flavors:  Vanilla, Chocolate Milk, Banana Cream, Strawberry Cream, Cappuccino, White Chocolate</a:t>
            </a:r>
            <a:endParaRPr lang="en-US" sz="2000" b="1" dirty="0">
              <a:effectLst/>
              <a:latin typeface="Calibri"/>
              <a:ea typeface="Calibri" panose="020F0502020204030204" pitchFamily="34" charset="0"/>
              <a:cs typeface="Calibri"/>
            </a:endParaRPr>
          </a:p>
          <a:p>
            <a:pPr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R="0">
              <a:spcBef>
                <a:spcPts val="0"/>
              </a:spcBef>
              <a:spcAft>
                <a:spcPts val="0"/>
              </a:spcAft>
            </a:pPr>
            <a:endParaRPr lang="en-US" dirty="0">
              <a:latin typeface="Calibri" panose="020F0502020204030204" pitchFamily="34" charset="0"/>
              <a:ea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endParaRPr>
          </a:p>
        </p:txBody>
      </p:sp>
      <p:pic>
        <p:nvPicPr>
          <p:cNvPr id="9" name="Picture 8" descr="A picture containing text, toiletry&#10;&#10;Description automatically generated">
            <a:extLst>
              <a:ext uri="{FF2B5EF4-FFF2-40B4-BE49-F238E27FC236}">
                <a16:creationId xmlns:a16="http://schemas.microsoft.com/office/drawing/2014/main" id="{2D780F53-7717-4EAA-8A16-10609B9936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37" y="5532249"/>
            <a:ext cx="2029767" cy="2029767"/>
          </a:xfrm>
          <a:prstGeom prst="rect">
            <a:avLst/>
          </a:prstGeom>
          <a:ln>
            <a:noFill/>
          </a:ln>
          <a:effectLst>
            <a:softEdge rad="112500"/>
          </a:effectLst>
        </p:spPr>
      </p:pic>
      <p:sp>
        <p:nvSpPr>
          <p:cNvPr id="11" name="TextBox 10">
            <a:extLst>
              <a:ext uri="{FF2B5EF4-FFF2-40B4-BE49-F238E27FC236}">
                <a16:creationId xmlns:a16="http://schemas.microsoft.com/office/drawing/2014/main" id="{4C5A5916-1F55-499B-969C-DA69E68B36F6}"/>
              </a:ext>
            </a:extLst>
          </p:cNvPr>
          <p:cNvSpPr txBox="1"/>
          <p:nvPr/>
        </p:nvSpPr>
        <p:spPr>
          <a:xfrm>
            <a:off x="3913833" y="6193190"/>
            <a:ext cx="5114610" cy="707886"/>
          </a:xfrm>
          <a:prstGeom prst="rect">
            <a:avLst/>
          </a:prstGeom>
          <a:noFill/>
        </p:spPr>
        <p:txBody>
          <a:bodyPr wrap="square">
            <a:spAutoFit/>
          </a:bodyPr>
          <a:lstStyle/>
          <a:p>
            <a:pPr marL="299085" indent="-285750" algn="l">
              <a:spcBef>
                <a:spcPts val="100"/>
              </a:spcBef>
              <a:buFont typeface="Wingdings" panose="05000000000000000000" pitchFamily="2" charset="2"/>
              <a:buChar char="ü"/>
            </a:pPr>
            <a:r>
              <a:rPr lang="en-US" sz="2000" b="1" kern="0" spc="140" dirty="0"/>
              <a:t>MP Essential Line for “On the Go” Consumer to Launch Q4 2022 </a:t>
            </a:r>
          </a:p>
        </p:txBody>
      </p:sp>
    </p:spTree>
    <p:extLst>
      <p:ext uri="{BB962C8B-B14F-4D97-AF65-F5344CB8AC3E}">
        <p14:creationId xmlns:p14="http://schemas.microsoft.com/office/powerpoint/2010/main" val="1489096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EEA6FD98-3729-5B41-BB1F-4040C0950C56}"/>
              </a:ext>
            </a:extLst>
          </p:cNvPr>
          <p:cNvSpPr txBox="1">
            <a:spLocks/>
          </p:cNvSpPr>
          <p:nvPr/>
        </p:nvSpPr>
        <p:spPr>
          <a:xfrm>
            <a:off x="192612" y="443439"/>
            <a:ext cx="9329171" cy="416461"/>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400" kern="0" spc="140">
                <a:solidFill>
                  <a:srgbClr val="84C800"/>
                </a:solidFill>
              </a:rPr>
              <a:t>Energy Making Headlines  </a:t>
            </a:r>
          </a:p>
        </p:txBody>
      </p:sp>
      <p:sp>
        <p:nvSpPr>
          <p:cNvPr id="14" name="object 22"/>
          <p:cNvSpPr txBox="1">
            <a:spLocks noGrp="1"/>
          </p:cNvSpPr>
          <p:nvPr>
            <p:ph type="sldNum" sz="quarter" idx="4294967295"/>
          </p:nvPr>
        </p:nvSpPr>
        <p:spPr>
          <a:xfrm>
            <a:off x="9706514" y="7485675"/>
            <a:ext cx="234950" cy="179536"/>
          </a:xfrm>
          <a:prstGeom prst="rect">
            <a:avLst/>
          </a:prstGeom>
        </p:spPr>
        <p:txBody>
          <a:bodyPr vert="horz" wrap="square" lIns="0" tIns="0" rIns="0" bIns="0" rtlCol="0">
            <a:spAutoFit/>
          </a:bodyPr>
          <a:lstStyle/>
          <a:p>
            <a:pPr marL="12700">
              <a:lnSpc>
                <a:spcPts val="670"/>
              </a:lnSpc>
            </a:pPr>
            <a:r>
              <a:rPr sz="600" b="1">
                <a:solidFill>
                  <a:schemeClr val="bg1"/>
                </a:solidFill>
                <a:latin typeface="Calibri"/>
                <a:cs typeface="Calibri"/>
              </a:rPr>
              <a:t>P AG E</a:t>
            </a:r>
          </a:p>
          <a:p>
            <a:pPr marL="12700" algn="ctr">
              <a:lnSpc>
                <a:spcPts val="670"/>
              </a:lnSpc>
            </a:pPr>
            <a:fld id="{81D60167-4931-47E6-BA6A-407CBD079E47}" type="slidenum">
              <a:rPr sz="600" b="1" dirty="0">
                <a:solidFill>
                  <a:schemeClr val="bg1"/>
                </a:solidFill>
                <a:latin typeface="Calibri"/>
                <a:cs typeface="Calibri"/>
              </a:rPr>
              <a:pPr marL="12700" algn="ctr">
                <a:lnSpc>
                  <a:spcPts val="670"/>
                </a:lnSpc>
              </a:pPr>
              <a:t>16</a:t>
            </a:fld>
            <a:r>
              <a:rPr sz="600" b="1">
                <a:solidFill>
                  <a:schemeClr val="bg1"/>
                </a:solidFill>
                <a:latin typeface="Calibri"/>
                <a:cs typeface="Calibri"/>
              </a:rPr>
              <a:t> </a:t>
            </a:r>
          </a:p>
        </p:txBody>
      </p:sp>
      <p:pic>
        <p:nvPicPr>
          <p:cNvPr id="8" name="Picture 7" descr="A picture containing text, bottle, indoor, empty&#10;&#10;Description automatically generated">
            <a:extLst>
              <a:ext uri="{FF2B5EF4-FFF2-40B4-BE49-F238E27FC236}">
                <a16:creationId xmlns:a16="http://schemas.microsoft.com/office/drawing/2014/main" id="{9526146E-14F4-4A1C-9856-DFDD06A12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79" y="1158592"/>
            <a:ext cx="3139322" cy="3139322"/>
          </a:xfrm>
          <a:prstGeom prst="rect">
            <a:avLst/>
          </a:prstGeom>
        </p:spPr>
      </p:pic>
      <p:sp>
        <p:nvSpPr>
          <p:cNvPr id="9" name="TextBox 8">
            <a:extLst>
              <a:ext uri="{FF2B5EF4-FFF2-40B4-BE49-F238E27FC236}">
                <a16:creationId xmlns:a16="http://schemas.microsoft.com/office/drawing/2014/main" id="{B3C59C98-A5C9-46C8-BF65-CF42B7C29C0E}"/>
              </a:ext>
            </a:extLst>
          </p:cNvPr>
          <p:cNvSpPr txBox="1"/>
          <p:nvPr/>
        </p:nvSpPr>
        <p:spPr>
          <a:xfrm>
            <a:off x="4714995" y="1595493"/>
            <a:ext cx="4310937" cy="5909310"/>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sz="1800" dirty="0">
                <a:effectLst/>
                <a:ea typeface="Calibri" panose="020F0502020204030204" pitchFamily="34" charset="0"/>
              </a:rPr>
              <a:t>MP announces partnership with Amazon.com to offer its energy drink line </a:t>
            </a:r>
            <a:r>
              <a:rPr lang="en-US" sz="1800" dirty="0">
                <a:solidFill>
                  <a:srgbClr val="212529"/>
                </a:solidFill>
                <a:ea typeface="Calibri" panose="020F0502020204030204" pitchFamily="34" charset="0"/>
              </a:rPr>
              <a:t>F</a:t>
            </a:r>
            <a:r>
              <a:rPr lang="en-US" dirty="0"/>
              <a:t>eaturing  three flavors, Green Apple, Grapefruit Lime and Black Cherry to its 200 Million Prime Members</a:t>
            </a:r>
          </a:p>
          <a:p>
            <a:endParaRPr lang="en-US" dirty="0"/>
          </a:p>
          <a:p>
            <a:pPr marL="285750" indent="-285750">
              <a:buFont typeface="Wingdings" panose="05000000000000000000" pitchFamily="2" charset="2"/>
              <a:buChar char="ü"/>
            </a:pPr>
            <a:r>
              <a:rPr lang="en-US" dirty="0"/>
              <a:t>MP announces national partnership with Alliance Marketing, a leading nationwide food &amp; beverage broker, to accelerate growth of energy drink line</a:t>
            </a:r>
          </a:p>
          <a:p>
            <a:pPr marL="285750" indent="-285750">
              <a:buFont typeface="Wingdings" panose="05000000000000000000" pitchFamily="2" charset="2"/>
              <a:buChar char="ü"/>
            </a:pPr>
            <a:endParaRPr lang="en-US" sz="1800" kern="0" spc="140" dirty="0">
              <a:solidFill>
                <a:srgbClr val="84C800"/>
              </a:solidFill>
            </a:endParaRPr>
          </a:p>
          <a:p>
            <a:pPr marL="285750" indent="-285750">
              <a:buFont typeface="Wingdings" panose="05000000000000000000" pitchFamily="2" charset="2"/>
              <a:buChar char="ü"/>
            </a:pPr>
            <a:r>
              <a:rPr lang="en-US" dirty="0" err="1"/>
              <a:t>MusclePharm</a:t>
            </a:r>
            <a:r>
              <a:rPr lang="en-US" dirty="0"/>
              <a:t> announces partnership with Costco for MP Energy drink Southern California and Hawaii regions with launch date summer 2022</a:t>
            </a:r>
          </a:p>
          <a:p>
            <a:pPr marL="285750" indent="-285750">
              <a:buFont typeface="Wingdings" panose="05000000000000000000" pitchFamily="2" charset="2"/>
              <a:buChar char="ü"/>
            </a:pPr>
            <a:endParaRPr lang="en-US" sz="1800" kern="0" spc="140" dirty="0">
              <a:solidFill>
                <a:srgbClr val="84C800"/>
              </a:solidFill>
            </a:endParaRPr>
          </a:p>
          <a:p>
            <a:pPr marL="285750" indent="-285750">
              <a:buFont typeface="Wingdings" panose="05000000000000000000" pitchFamily="2" charset="2"/>
              <a:buChar char="ü"/>
            </a:pPr>
            <a:endParaRPr lang="en-US" dirty="0">
              <a:latin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endParaRPr>
          </a:p>
          <a:p>
            <a:pPr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Wingdings" panose="05000000000000000000" pitchFamily="2" charset="2"/>
              <a:buChar char="ü"/>
            </a:pPr>
            <a:endParaRPr lang="en-US" dirty="0">
              <a:latin typeface="Calibri" panose="020F0502020204030204" pitchFamily="34" charset="0"/>
            </a:endParaRPr>
          </a:p>
          <a:p>
            <a:pPr marR="0">
              <a:spcBef>
                <a:spcPts val="0"/>
              </a:spcBef>
              <a:spcAft>
                <a:spcPts val="0"/>
              </a:spcAft>
            </a:pPr>
            <a:endParaRPr lang="en-US" dirty="0">
              <a:latin typeface="Calibri" panose="020F0502020204030204" pitchFamily="34" charset="0"/>
              <a:ea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1D5BBEB0-1C04-474A-85AF-038FF22154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1" y="4093919"/>
            <a:ext cx="2949596" cy="2949596"/>
          </a:xfrm>
          <a:prstGeom prst="rect">
            <a:avLst/>
          </a:prstGeom>
        </p:spPr>
      </p:pic>
    </p:spTree>
    <p:extLst>
      <p:ext uri="{BB962C8B-B14F-4D97-AF65-F5344CB8AC3E}">
        <p14:creationId xmlns:p14="http://schemas.microsoft.com/office/powerpoint/2010/main" val="30136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ttle, indoor, empty&#10;&#10;Description automatically generated">
            <a:extLst>
              <a:ext uri="{FF2B5EF4-FFF2-40B4-BE49-F238E27FC236}">
                <a16:creationId xmlns:a16="http://schemas.microsoft.com/office/drawing/2014/main" id="{9526146E-14F4-4A1C-9856-DFDD06A12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9129" y="912725"/>
            <a:ext cx="1027081" cy="1027081"/>
          </a:xfrm>
          <a:prstGeom prst="rect">
            <a:avLst/>
          </a:prstGeom>
          <a:effectLst>
            <a:outerShdw blurRad="50800" dist="50800" dir="5400000" algn="ctr" rotWithShape="0">
              <a:srgbClr val="000000"/>
            </a:outerShdw>
          </a:effectLst>
        </p:spPr>
      </p:pic>
      <p:sp>
        <p:nvSpPr>
          <p:cNvPr id="12" name="object 4">
            <a:extLst>
              <a:ext uri="{FF2B5EF4-FFF2-40B4-BE49-F238E27FC236}">
                <a16:creationId xmlns:a16="http://schemas.microsoft.com/office/drawing/2014/main" id="{EEA6FD98-3729-5B41-BB1F-4040C0950C56}"/>
              </a:ext>
            </a:extLst>
          </p:cNvPr>
          <p:cNvSpPr txBox="1">
            <a:spLocks/>
          </p:cNvSpPr>
          <p:nvPr/>
        </p:nvSpPr>
        <p:spPr>
          <a:xfrm>
            <a:off x="88679" y="296477"/>
            <a:ext cx="9329171" cy="416461"/>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400" kern="0" spc="140">
                <a:solidFill>
                  <a:srgbClr val="84C800"/>
                </a:solidFill>
              </a:rPr>
              <a:t>~1 Million in Cans Sold in less than 6 months</a:t>
            </a:r>
          </a:p>
        </p:txBody>
      </p:sp>
      <p:sp>
        <p:nvSpPr>
          <p:cNvPr id="14" name="object 22"/>
          <p:cNvSpPr txBox="1">
            <a:spLocks noGrp="1"/>
          </p:cNvSpPr>
          <p:nvPr>
            <p:ph type="sldNum" sz="quarter" idx="4294967295"/>
          </p:nvPr>
        </p:nvSpPr>
        <p:spPr>
          <a:xfrm>
            <a:off x="9706514" y="7485675"/>
            <a:ext cx="234950" cy="179536"/>
          </a:xfrm>
          <a:prstGeom prst="rect">
            <a:avLst/>
          </a:prstGeom>
        </p:spPr>
        <p:txBody>
          <a:bodyPr vert="horz" wrap="square" lIns="0" tIns="0" rIns="0" bIns="0" rtlCol="0">
            <a:spAutoFit/>
          </a:bodyPr>
          <a:lstStyle/>
          <a:p>
            <a:pPr marL="12700">
              <a:lnSpc>
                <a:spcPts val="670"/>
              </a:lnSpc>
            </a:pPr>
            <a:r>
              <a:rPr sz="600" b="1">
                <a:solidFill>
                  <a:schemeClr val="bg1"/>
                </a:solidFill>
                <a:latin typeface="Calibri"/>
                <a:cs typeface="Calibri"/>
              </a:rPr>
              <a:t>P AG E</a:t>
            </a:r>
          </a:p>
          <a:p>
            <a:pPr marL="12700" algn="ctr">
              <a:lnSpc>
                <a:spcPts val="670"/>
              </a:lnSpc>
            </a:pPr>
            <a:fld id="{81D60167-4931-47E6-BA6A-407CBD079E47}" type="slidenum">
              <a:rPr sz="600" b="1" dirty="0">
                <a:solidFill>
                  <a:schemeClr val="bg1"/>
                </a:solidFill>
                <a:latin typeface="Calibri"/>
                <a:cs typeface="Calibri"/>
              </a:rPr>
              <a:pPr marL="12700" algn="ctr">
                <a:lnSpc>
                  <a:spcPts val="670"/>
                </a:lnSpc>
              </a:pPr>
              <a:t>17</a:t>
            </a:fld>
            <a:r>
              <a:rPr sz="600" b="1">
                <a:solidFill>
                  <a:schemeClr val="bg1"/>
                </a:solidFill>
                <a:latin typeface="Calibri"/>
                <a:cs typeface="Calibri"/>
              </a:rPr>
              <a:t> </a:t>
            </a:r>
          </a:p>
        </p:txBody>
      </p:sp>
      <p:sp>
        <p:nvSpPr>
          <p:cNvPr id="3" name="TextBox 2">
            <a:extLst>
              <a:ext uri="{FF2B5EF4-FFF2-40B4-BE49-F238E27FC236}">
                <a16:creationId xmlns:a16="http://schemas.microsoft.com/office/drawing/2014/main" id="{C7CD4F34-2488-4FF1-AE71-AC81109F5459}"/>
              </a:ext>
            </a:extLst>
          </p:cNvPr>
          <p:cNvSpPr txBox="1"/>
          <p:nvPr/>
        </p:nvSpPr>
        <p:spPr>
          <a:xfrm>
            <a:off x="12057809" y="610856"/>
            <a:ext cx="3593432" cy="369332"/>
          </a:xfrm>
          <a:prstGeom prst="rect">
            <a:avLst/>
          </a:prstGeom>
          <a:noFill/>
        </p:spPr>
        <p:txBody>
          <a:bodyPr wrap="square" rtlCol="0">
            <a:spAutoFit/>
          </a:bodyPr>
          <a:lstStyle/>
          <a:p>
            <a:pPr algn="ctr"/>
            <a:r>
              <a:rPr lang="en-US" b="1" u="sng" dirty="0"/>
              <a:t>Energy Performance </a:t>
            </a:r>
          </a:p>
        </p:txBody>
      </p:sp>
      <p:pic>
        <p:nvPicPr>
          <p:cNvPr id="6" name="Picture 5">
            <a:extLst>
              <a:ext uri="{FF2B5EF4-FFF2-40B4-BE49-F238E27FC236}">
                <a16:creationId xmlns:a16="http://schemas.microsoft.com/office/drawing/2014/main" id="{424AE82C-1BE1-4A05-A57D-944B78C5A81B}"/>
              </a:ext>
            </a:extLst>
          </p:cNvPr>
          <p:cNvPicPr>
            <a:picLocks noChangeAspect="1"/>
          </p:cNvPicPr>
          <p:nvPr/>
        </p:nvPicPr>
        <p:blipFill>
          <a:blip r:embed="rId4"/>
          <a:stretch>
            <a:fillRect/>
          </a:stretch>
        </p:blipFill>
        <p:spPr>
          <a:xfrm>
            <a:off x="10846955" y="2220743"/>
            <a:ext cx="6504996" cy="4029805"/>
          </a:xfrm>
          <a:prstGeom prst="rect">
            <a:avLst/>
          </a:prstGeom>
        </p:spPr>
      </p:pic>
      <p:graphicFrame>
        <p:nvGraphicFramePr>
          <p:cNvPr id="7" name="Chart 6">
            <a:extLst>
              <a:ext uri="{FF2B5EF4-FFF2-40B4-BE49-F238E27FC236}">
                <a16:creationId xmlns:a16="http://schemas.microsoft.com/office/drawing/2014/main" id="{2D272182-5710-41CA-882E-4F5BC50C2124}"/>
              </a:ext>
            </a:extLst>
          </p:cNvPr>
          <p:cNvGraphicFramePr>
            <a:graphicFrameLocks/>
          </p:cNvGraphicFramePr>
          <p:nvPr>
            <p:extLst>
              <p:ext uri="{D42A27DB-BD31-4B8C-83A1-F6EECF244321}">
                <p14:modId xmlns:p14="http://schemas.microsoft.com/office/powerpoint/2010/main" val="522327048"/>
              </p:ext>
            </p:extLst>
          </p:nvPr>
        </p:nvGraphicFramePr>
        <p:xfrm>
          <a:off x="941024" y="2280558"/>
          <a:ext cx="8176352" cy="4889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Table 3">
            <a:extLst>
              <a:ext uri="{FF2B5EF4-FFF2-40B4-BE49-F238E27FC236}">
                <a16:creationId xmlns:a16="http://schemas.microsoft.com/office/drawing/2014/main" id="{A3D21D9E-C3F6-404D-B4DC-2D6B063843A3}"/>
              </a:ext>
            </a:extLst>
          </p:cNvPr>
          <p:cNvGraphicFramePr>
            <a:graphicFrameLocks noGrp="1"/>
          </p:cNvGraphicFramePr>
          <p:nvPr>
            <p:extLst>
              <p:ext uri="{D42A27DB-BD31-4B8C-83A1-F6EECF244321}">
                <p14:modId xmlns:p14="http://schemas.microsoft.com/office/powerpoint/2010/main" val="283528082"/>
              </p:ext>
            </p:extLst>
          </p:nvPr>
        </p:nvGraphicFramePr>
        <p:xfrm>
          <a:off x="1676400" y="1651000"/>
          <a:ext cx="6705600" cy="370840"/>
        </p:xfrm>
        <a:graphic>
          <a:graphicData uri="http://schemas.openxmlformats.org/drawingml/2006/table">
            <a:tbl>
              <a:tblPr firstRow="1" bandRow="1">
                <a:tableStyleId>{5C22544A-7EE6-4342-B048-85BDC9FD1C3A}</a:tableStyleId>
              </a:tblPr>
              <a:tblGrid>
                <a:gridCol w="6705600">
                  <a:extLst>
                    <a:ext uri="{9D8B030D-6E8A-4147-A177-3AD203B41FA5}">
                      <a16:colId xmlns:a16="http://schemas.microsoft.com/office/drawing/2014/main" val="4133244936"/>
                    </a:ext>
                  </a:extLst>
                </a:gridCol>
              </a:tblGrid>
              <a:tr h="370840">
                <a:tc>
                  <a:txBody>
                    <a:bodyPr/>
                    <a:lstStyle/>
                    <a:p>
                      <a:pPr algn="ctr"/>
                      <a:r>
                        <a:rPr lang="en-US" dirty="0">
                          <a:solidFill>
                            <a:schemeClr val="tx1"/>
                          </a:solidFill>
                        </a:rPr>
                        <a:t>Energy Performance</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3169761"/>
                  </a:ext>
                </a:extLst>
              </a:tr>
            </a:tbl>
          </a:graphicData>
        </a:graphic>
      </p:graphicFrame>
    </p:spTree>
    <p:extLst>
      <p:ext uri="{BB962C8B-B14F-4D97-AF65-F5344CB8AC3E}">
        <p14:creationId xmlns:p14="http://schemas.microsoft.com/office/powerpoint/2010/main" val="355922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85" r="7557"/>
          <a:stretch/>
        </p:blipFill>
        <p:spPr>
          <a:xfrm>
            <a:off x="10510" y="0"/>
            <a:ext cx="10110952" cy="7772400"/>
          </a:xfrm>
          <a:prstGeom prst="rect">
            <a:avLst/>
          </a:prstGeom>
        </p:spPr>
      </p:pic>
      <p:sp>
        <p:nvSpPr>
          <p:cNvPr id="7" name="TextBox 6"/>
          <p:cNvSpPr txBox="1"/>
          <p:nvPr/>
        </p:nvSpPr>
        <p:spPr>
          <a:xfrm>
            <a:off x="0" y="3532257"/>
            <a:ext cx="10058400" cy="553998"/>
          </a:xfrm>
          <a:prstGeom prst="rect">
            <a:avLst/>
          </a:prstGeom>
          <a:solidFill>
            <a:srgbClr val="84C800">
              <a:alpha val="80000"/>
            </a:srgbClr>
          </a:solidFill>
        </p:spPr>
        <p:txBody>
          <a:bodyPr wrap="square" rtlCol="0">
            <a:spAutoFit/>
          </a:bodyPr>
          <a:lstStyle/>
          <a:p>
            <a:pPr algn="ctr"/>
            <a:r>
              <a:rPr lang="en-US" sz="3000" b="1">
                <a:solidFill>
                  <a:schemeClr val="bg1"/>
                </a:solidFill>
              </a:rPr>
              <a:t>FINANCIALS</a:t>
            </a:r>
          </a:p>
        </p:txBody>
      </p:sp>
      <p:sp>
        <p:nvSpPr>
          <p:cNvPr id="2" name="object 2"/>
          <p:cNvSpPr/>
          <p:nvPr/>
        </p:nvSpPr>
        <p:spPr>
          <a:xfrm>
            <a:off x="9601200" y="0"/>
            <a:ext cx="457200" cy="7772400"/>
          </a:xfrm>
          <a:custGeom>
            <a:avLst/>
            <a:gdLst/>
            <a:ahLst/>
            <a:cxnLst/>
            <a:rect l="l" t="t" r="r" b="b"/>
            <a:pathLst>
              <a:path w="457200" h="7772400">
                <a:moveTo>
                  <a:pt x="0" y="7772400"/>
                </a:moveTo>
                <a:lnTo>
                  <a:pt x="457200" y="7772400"/>
                </a:lnTo>
                <a:lnTo>
                  <a:pt x="457200" y="0"/>
                </a:lnTo>
                <a:lnTo>
                  <a:pt x="0" y="0"/>
                </a:lnTo>
                <a:lnTo>
                  <a:pt x="0" y="777240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955344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66705-ADDA-45C8-8315-9CB674814093}"/>
              </a:ext>
            </a:extLst>
          </p:cNvPr>
          <p:cNvPicPr>
            <a:picLocks noChangeAspect="1"/>
          </p:cNvPicPr>
          <p:nvPr/>
        </p:nvPicPr>
        <p:blipFill>
          <a:blip r:embed="rId2"/>
          <a:stretch>
            <a:fillRect/>
          </a:stretch>
        </p:blipFill>
        <p:spPr>
          <a:xfrm>
            <a:off x="328611" y="1737359"/>
            <a:ext cx="9167273" cy="4519078"/>
          </a:xfrm>
          <a:prstGeom prst="rect">
            <a:avLst/>
          </a:prstGeom>
        </p:spPr>
      </p:pic>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19</a:t>
            </a:fld>
            <a:r>
              <a:rPr spc="-45"/>
              <a:t> </a:t>
            </a:r>
          </a:p>
        </p:txBody>
      </p:sp>
      <p:sp>
        <p:nvSpPr>
          <p:cNvPr id="19"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Historical Income Statement</a:t>
            </a:r>
            <a:endParaRPr lang="en-US" sz="3600" kern="0">
              <a:solidFill>
                <a:srgbClr val="84C800"/>
              </a:solidFill>
            </a:endParaRPr>
          </a:p>
        </p:txBody>
      </p:sp>
      <p:sp>
        <p:nvSpPr>
          <p:cNvPr id="10" name="TextBox 9">
            <a:extLst>
              <a:ext uri="{FF2B5EF4-FFF2-40B4-BE49-F238E27FC236}">
                <a16:creationId xmlns:a16="http://schemas.microsoft.com/office/drawing/2014/main" id="{A182CEFB-3011-0A49-B6F5-0112A6A3B9E9}"/>
              </a:ext>
            </a:extLst>
          </p:cNvPr>
          <p:cNvSpPr txBox="1"/>
          <p:nvPr/>
        </p:nvSpPr>
        <p:spPr>
          <a:xfrm>
            <a:off x="320301" y="7541568"/>
            <a:ext cx="5341577" cy="230832"/>
          </a:xfrm>
          <a:prstGeom prst="rect">
            <a:avLst/>
          </a:prstGeom>
          <a:noFill/>
        </p:spPr>
        <p:txBody>
          <a:bodyPr wrap="square" rtlCol="0" anchor="b">
            <a:spAutoFit/>
          </a:bodyPr>
          <a:lstStyle/>
          <a:p>
            <a:r>
              <a:rPr lang="en-US" sz="900">
                <a:solidFill>
                  <a:schemeClr val="bg1">
                    <a:lumMod val="50000"/>
                  </a:schemeClr>
                </a:solidFill>
              </a:rPr>
              <a:t>Note: Fiscal year ended December 31. $ in thousands.</a:t>
            </a:r>
          </a:p>
        </p:txBody>
      </p:sp>
    </p:spTree>
    <p:extLst>
      <p:ext uri="{BB962C8B-B14F-4D97-AF65-F5344CB8AC3E}">
        <p14:creationId xmlns:p14="http://schemas.microsoft.com/office/powerpoint/2010/main" val="2064212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103745" y="7203865"/>
            <a:ext cx="2263140" cy="92333"/>
          </a:xfrm>
        </p:spPr>
        <p:txBody>
          <a:bodyPr/>
          <a:lstStyle/>
          <a:p>
            <a:fld id="{FA74D60E-B03B-4B26-9CEB-E643E6CE5273}" type="slidenum">
              <a:rPr lang="en-US" smtClean="0"/>
              <a:t>2</a:t>
            </a:fld>
            <a:endParaRPr lang="en-US"/>
          </a:p>
        </p:txBody>
      </p:sp>
      <p:sp>
        <p:nvSpPr>
          <p:cNvPr id="5" name="TextBox 4">
            <a:extLst>
              <a:ext uri="{FF2B5EF4-FFF2-40B4-BE49-F238E27FC236}">
                <a16:creationId xmlns:a16="http://schemas.microsoft.com/office/drawing/2014/main" id="{72F9B2D1-9EAA-184D-8674-DF74AD40E39A}"/>
              </a:ext>
            </a:extLst>
          </p:cNvPr>
          <p:cNvSpPr txBox="1"/>
          <p:nvPr/>
        </p:nvSpPr>
        <p:spPr>
          <a:xfrm>
            <a:off x="256536" y="1405076"/>
            <a:ext cx="9268463" cy="6170920"/>
          </a:xfrm>
          <a:prstGeom prst="rect">
            <a:avLst/>
          </a:prstGeom>
          <a:noFill/>
        </p:spPr>
        <p:txBody>
          <a:bodyPr wrap="square" rtlCol="0">
            <a:spAutoFit/>
          </a:bodyPr>
          <a:lstStyle/>
          <a:p>
            <a:pPr algn="just">
              <a:spcBef>
                <a:spcPts val="300"/>
              </a:spcBef>
              <a:spcAft>
                <a:spcPts val="300"/>
              </a:spcAft>
            </a:pPr>
            <a:r>
              <a:rPr lang="en-US" sz="1000" b="1">
                <a:solidFill>
                  <a:schemeClr val="tx1">
                    <a:lumMod val="65000"/>
                    <a:lumOff val="35000"/>
                  </a:schemeClr>
                </a:solidFill>
              </a:rPr>
              <a:t>Disclaimer</a:t>
            </a:r>
          </a:p>
          <a:p>
            <a:pPr algn="just">
              <a:spcBef>
                <a:spcPts val="300"/>
              </a:spcBef>
              <a:spcAft>
                <a:spcPts val="300"/>
              </a:spcAft>
            </a:pPr>
            <a:r>
              <a:rPr lang="en-US" sz="1000">
                <a:solidFill>
                  <a:schemeClr val="tx1">
                    <a:lumMod val="65000"/>
                    <a:lumOff val="35000"/>
                  </a:schemeClr>
                </a:solidFill>
              </a:rPr>
              <a:t>These materials are presented for discussion and informational purposes only for use by MusclePharm Corporation (the “Company”) and those who have been furnished these materials by the Company. Under no circumstances may a copy, in any format, be shown, reproduced, transmitted or otherwise provided to any person other than the authorized recipients. By accepting this presentation, the recipient acknowledges that the Company considers this presentation and all information contained herein to include confidential, sensitive and proprietary information and agrees that it shall use reasonable precautions to keep this presentation and all information contained herein confidential and shall not use any such information for any purpose other than to gather additional information regarding the Company and for no other purpose.</a:t>
            </a:r>
          </a:p>
          <a:p>
            <a:pPr algn="just">
              <a:spcBef>
                <a:spcPts val="300"/>
              </a:spcBef>
              <a:spcAft>
                <a:spcPts val="300"/>
              </a:spcAft>
            </a:pPr>
            <a:r>
              <a:rPr lang="en-US" sz="1000">
                <a:solidFill>
                  <a:schemeClr val="tx1">
                    <a:lumMod val="65000"/>
                    <a:lumOff val="35000"/>
                  </a:schemeClr>
                </a:solidFill>
              </a:rPr>
              <a:t>This presentation shall not constitute an offer to sell or the solicitation of an offer to buy securities, nor shall there be any sale of securities in any state or jurisdiction in which such offer, solicitation or sale would be unlawful prior to registration or qualification under the securities laws of any such state or jurisdiction</a:t>
            </a:r>
          </a:p>
          <a:p>
            <a:pPr algn="just">
              <a:spcBef>
                <a:spcPts val="300"/>
              </a:spcBef>
              <a:spcAft>
                <a:spcPts val="300"/>
              </a:spcAft>
            </a:pPr>
            <a:r>
              <a:rPr lang="en-US" sz="1000" b="1">
                <a:solidFill>
                  <a:schemeClr val="tx1">
                    <a:lumMod val="65000"/>
                    <a:lumOff val="35000"/>
                  </a:schemeClr>
                </a:solidFill>
              </a:rPr>
              <a:t>Forward-Looking Statements</a:t>
            </a:r>
          </a:p>
          <a:p>
            <a:pPr algn="just">
              <a:spcBef>
                <a:spcPts val="300"/>
              </a:spcBef>
              <a:spcAft>
                <a:spcPts val="300"/>
              </a:spcAft>
            </a:pPr>
            <a:r>
              <a:rPr lang="en-US" sz="1000">
                <a:solidFill>
                  <a:schemeClr val="tx1">
                    <a:lumMod val="65000"/>
                    <a:lumOff val="35000"/>
                  </a:schemeClr>
                </a:solidFill>
              </a:rPr>
              <a:t>This communication contains forward-looking statements within the meaning of Section 21E of the Securities Exchange Act of 1934, as amended, and Section 27A of the Securities Act of 1933, as amended, relating to our business and financial outlook, which are based on our current beliefs, assumptions, expectations, estimates, forecasts and projections. In some cases, you can identify forward-looking statements by terminology such as “may,” “will,” “should,” “expects,” “plans,” “anticipates,” “believes,” “estimates,” “projects,” “intends,” “predicts,” “potential,” or “continue” or other comparable terminology. Such forward-looking statements only speak as of the date of this presentation and the Company assumes no obligation to update the information included in this presentation, except as required by law. Statements made in this presentation that are forward-looking in nature may involve risks and uncertainties. Accordingly, readers are cautioned that any such forward-looking statements are not guarantees and are subject to certain risks, uncertainties and assumptions that are difficult to predict, including, without limitation, risks relating to consumer spending may decline or that U.S. and global macroeconomic conditions may worsen resulting in reduced demand for the Company’s products, risks relating to changes in consumer preferences away from the Company’s offerings, risks relating to the effectiveness and efficiency of the Company’s advertising campaigns and marketing expenditures, including existing brands and the launch of new brands, which may not result in increased revenue or generate sufficient levels of brand name and program awareness, risks if the Company becomes subject to health or advertising related claims from its customers, competitors or governmental and regulatory bodies, and risks relating to increased competition from other nutrition providers. As a result of these various risks, our actual outcomes and results may differ materially from those expressed in these forward-looking statements.</a:t>
            </a:r>
          </a:p>
          <a:p>
            <a:pPr algn="just">
              <a:spcBef>
                <a:spcPts val="300"/>
              </a:spcBef>
              <a:spcAft>
                <a:spcPts val="300"/>
              </a:spcAft>
            </a:pPr>
            <a:r>
              <a:rPr lang="en-US" sz="1000">
                <a:solidFill>
                  <a:schemeClr val="tx1">
                    <a:lumMod val="65000"/>
                    <a:lumOff val="35000"/>
                  </a:schemeClr>
                </a:solidFill>
              </a:rPr>
              <a:t>This list of risks, uncertainties and other factors is not complete. We discuss some of these matters more fully, as well as certain risk factors that could affect our business, financial condition, results of operations, and prospects, in our Annual Report of Form 10-K for the fiscal year ended December 31, 2020 and in subsequent reports we file from time-to-time with the SEC, which are available to read at www.sec.gov. Although the Company believes that the expectations reflected in such forward-looking statements are reasonable as of the date made, expectations may prove to have been materially different from the results expressed or implied by such forward-looking statements. Unless otherwise required by law, the Company also disclaims any obligation to update its view of any such risks or uncertainties or to announce publicly the results of any revisions to the forward-looking statements made in this presentation.</a:t>
            </a:r>
          </a:p>
          <a:p>
            <a:pPr algn="just">
              <a:spcBef>
                <a:spcPts val="300"/>
              </a:spcBef>
              <a:spcAft>
                <a:spcPts val="300"/>
              </a:spcAft>
            </a:pPr>
            <a:r>
              <a:rPr lang="en-US" sz="1000" b="1">
                <a:solidFill>
                  <a:schemeClr val="tx1">
                    <a:lumMod val="65000"/>
                    <a:lumOff val="35000"/>
                  </a:schemeClr>
                </a:solidFill>
              </a:rPr>
              <a:t>Non-GAAP Adjusted EBITDA</a:t>
            </a:r>
            <a:endParaRPr lang="en-US" sz="1000">
              <a:solidFill>
                <a:schemeClr val="tx1">
                  <a:lumMod val="65000"/>
                  <a:lumOff val="35000"/>
                </a:schemeClr>
              </a:solidFill>
            </a:endParaRPr>
          </a:p>
          <a:p>
            <a:pPr algn="just">
              <a:spcBef>
                <a:spcPts val="300"/>
              </a:spcBef>
              <a:spcAft>
                <a:spcPts val="300"/>
              </a:spcAft>
            </a:pPr>
            <a:r>
              <a:rPr lang="en-US" sz="1000">
                <a:solidFill>
                  <a:schemeClr val="tx1">
                    <a:lumMod val="65000"/>
                    <a:lumOff val="35000"/>
                  </a:schemeClr>
                </a:solidFill>
              </a:rPr>
              <a:t>Adjusted EBITDA, which is net loss adjusted for stock-based compensation, gain on disposal of property and equipment, gain on settlements, interest and other expense, net, depreciation of property and equipment, amortization of intangible assets, (recovery) provision for doubtful accounts, and provision for income taxes and certain other items that impact the periods presented. Adjusted EBITDA is provided so that investors have the same financial data that management uses to assess the Company’s operating results with the belief that it will assist the investment community in properly assessing the ongoing performance of the Company for the periods being reported and future periods. The presentation of this additional information is not meant to be considered a substitute for measures prepared in accordance with U.S. GAAP.  Because Adjusted EBITDA excludes some, but not all, items that affect net income (loss) and is defined differently by different companies, our definition of Adjusted EBITDA may not be comparable to similarly titled measures of other companies. For reconciliations of GAAP Net income (loss) to Adjusted EBITDA, see our reports we file from time-to-time with the SEC, which are available to read at www.sec.gov.</a:t>
            </a:r>
          </a:p>
        </p:txBody>
      </p:sp>
      <p:sp>
        <p:nvSpPr>
          <p:cNvPr id="10" name="object 4">
            <a:extLst>
              <a:ext uri="{FF2B5EF4-FFF2-40B4-BE49-F238E27FC236}">
                <a16:creationId xmlns:a16="http://schemas.microsoft.com/office/drawing/2014/main" id="{EEA6FD98-3729-5B41-BB1F-4040C0950C56}"/>
              </a:ext>
            </a:extLst>
          </p:cNvPr>
          <p:cNvSpPr txBox="1">
            <a:spLocks/>
          </p:cNvSpPr>
          <p:nvPr/>
        </p:nvSpPr>
        <p:spPr>
          <a:xfrm>
            <a:off x="310666" y="762000"/>
            <a:ext cx="9976334" cy="436786"/>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4000" kern="0" spc="140">
                <a:solidFill>
                  <a:srgbClr val="84C800"/>
                </a:solidFill>
              </a:rPr>
              <a:t>Disclaimer and Safe Harbor Statement</a:t>
            </a:r>
            <a:endParaRPr lang="en-US" sz="4000" kern="0">
              <a:solidFill>
                <a:srgbClr val="84C800"/>
              </a:solidFill>
            </a:endParaRPr>
          </a:p>
        </p:txBody>
      </p:sp>
      <p:sp>
        <p:nvSpPr>
          <p:cNvPr id="6" name="object 6"/>
          <p:cNvSpPr txBox="1">
            <a:spLocks/>
          </p:cNvSpPr>
          <p:nvPr/>
        </p:nvSpPr>
        <p:spPr>
          <a:xfrm>
            <a:off x="9706514" y="7485675"/>
            <a:ext cx="234950" cy="179536"/>
          </a:xfrm>
          <a:prstGeom prst="rect">
            <a:avLst/>
          </a:prstGeom>
        </p:spPr>
        <p:txBody>
          <a:bodyPr vert="horz" wrap="square" lIns="0" tIns="0" rIns="0" bIns="0" rtlCol="0">
            <a:spAutoFit/>
          </a:bodyPr>
          <a:lstStyle>
            <a:defPPr>
              <a:defRPr lang="en-US"/>
            </a:defPPr>
            <a:lvl1pPr algn="ctr">
              <a:lnSpc>
                <a:spcPts val="670"/>
              </a:lnSpc>
              <a:defRPr sz="600" b="1">
                <a:solidFill>
                  <a:schemeClr val="bg1"/>
                </a:solidFill>
                <a:latin typeface="Calibri"/>
                <a:cs typeface="Calibri"/>
              </a:defRPr>
            </a:lvl1pPr>
          </a:lstStyle>
          <a:p>
            <a:r>
              <a:rPr lang="en-US"/>
              <a:t>P AG E</a:t>
            </a:r>
          </a:p>
          <a:p>
            <a:fld id="{81D60167-4931-47E6-BA6A-407CBD079E47}" type="slidenum">
              <a:rPr/>
              <a:pPr/>
              <a:t>2</a:t>
            </a:fld>
            <a:endParaRPr/>
          </a:p>
        </p:txBody>
      </p:sp>
    </p:spTree>
    <p:extLst>
      <p:ext uri="{BB962C8B-B14F-4D97-AF65-F5344CB8AC3E}">
        <p14:creationId xmlns:p14="http://schemas.microsoft.com/office/powerpoint/2010/main" val="2517310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4393B-A7F0-443F-BBD0-D71F3DA7168A}"/>
              </a:ext>
            </a:extLst>
          </p:cNvPr>
          <p:cNvPicPr>
            <a:picLocks noChangeAspect="1"/>
          </p:cNvPicPr>
          <p:nvPr/>
        </p:nvPicPr>
        <p:blipFill>
          <a:blip r:embed="rId2"/>
          <a:stretch>
            <a:fillRect/>
          </a:stretch>
        </p:blipFill>
        <p:spPr>
          <a:xfrm>
            <a:off x="310666" y="1737360"/>
            <a:ext cx="9181401" cy="3195940"/>
          </a:xfrm>
          <a:prstGeom prst="rect">
            <a:avLst/>
          </a:prstGeom>
        </p:spPr>
      </p:pic>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20</a:t>
            </a:fld>
            <a:r>
              <a:rPr spc="-45"/>
              <a:t> </a:t>
            </a:r>
          </a:p>
        </p:txBody>
      </p:sp>
      <p:sp>
        <p:nvSpPr>
          <p:cNvPr id="19"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Adjusted EBITDA Reconciliation</a:t>
            </a:r>
            <a:endParaRPr lang="en-US" sz="3600" kern="0">
              <a:solidFill>
                <a:srgbClr val="84C800"/>
              </a:solidFill>
            </a:endParaRPr>
          </a:p>
        </p:txBody>
      </p:sp>
      <p:sp>
        <p:nvSpPr>
          <p:cNvPr id="6" name="TextBox 5">
            <a:extLst>
              <a:ext uri="{FF2B5EF4-FFF2-40B4-BE49-F238E27FC236}">
                <a16:creationId xmlns:a16="http://schemas.microsoft.com/office/drawing/2014/main" id="{A182CEFB-3011-0A49-B6F5-0112A6A3B9E9}"/>
              </a:ext>
            </a:extLst>
          </p:cNvPr>
          <p:cNvSpPr txBox="1"/>
          <p:nvPr/>
        </p:nvSpPr>
        <p:spPr>
          <a:xfrm>
            <a:off x="320301" y="7541568"/>
            <a:ext cx="5341577" cy="230832"/>
          </a:xfrm>
          <a:prstGeom prst="rect">
            <a:avLst/>
          </a:prstGeom>
          <a:noFill/>
        </p:spPr>
        <p:txBody>
          <a:bodyPr wrap="square" rtlCol="0" anchor="b">
            <a:spAutoFit/>
          </a:bodyPr>
          <a:lstStyle/>
          <a:p>
            <a:r>
              <a:rPr lang="en-US" sz="900">
                <a:solidFill>
                  <a:schemeClr val="bg1">
                    <a:lumMod val="50000"/>
                  </a:schemeClr>
                </a:solidFill>
              </a:rPr>
              <a:t>Note: Fiscal year ended December 31. $ in thousands.</a:t>
            </a:r>
          </a:p>
        </p:txBody>
      </p:sp>
    </p:spTree>
    <p:extLst>
      <p:ext uri="{BB962C8B-B14F-4D97-AF65-F5344CB8AC3E}">
        <p14:creationId xmlns:p14="http://schemas.microsoft.com/office/powerpoint/2010/main" val="1998320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21</a:t>
            </a:fld>
            <a:r>
              <a:rPr spc="-45"/>
              <a:t> </a:t>
            </a:r>
          </a:p>
        </p:txBody>
      </p:sp>
      <p:sp>
        <p:nvSpPr>
          <p:cNvPr id="19"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Historical Balance Sheet</a:t>
            </a:r>
            <a:endParaRPr lang="en-US" sz="3600" kern="0">
              <a:solidFill>
                <a:srgbClr val="84C800"/>
              </a:solidFill>
            </a:endParaRPr>
          </a:p>
        </p:txBody>
      </p:sp>
      <p:sp>
        <p:nvSpPr>
          <p:cNvPr id="8" name="TextBox 7">
            <a:extLst>
              <a:ext uri="{FF2B5EF4-FFF2-40B4-BE49-F238E27FC236}">
                <a16:creationId xmlns:a16="http://schemas.microsoft.com/office/drawing/2014/main" id="{A182CEFB-3011-0A49-B6F5-0112A6A3B9E9}"/>
              </a:ext>
            </a:extLst>
          </p:cNvPr>
          <p:cNvSpPr txBox="1"/>
          <p:nvPr/>
        </p:nvSpPr>
        <p:spPr>
          <a:xfrm>
            <a:off x="320301" y="7541568"/>
            <a:ext cx="5341577" cy="230832"/>
          </a:xfrm>
          <a:prstGeom prst="rect">
            <a:avLst/>
          </a:prstGeom>
          <a:noFill/>
        </p:spPr>
        <p:txBody>
          <a:bodyPr wrap="square" rtlCol="0" anchor="b">
            <a:spAutoFit/>
          </a:bodyPr>
          <a:lstStyle/>
          <a:p>
            <a:r>
              <a:rPr lang="en-US" sz="900">
                <a:solidFill>
                  <a:schemeClr val="bg1">
                    <a:lumMod val="50000"/>
                  </a:schemeClr>
                </a:solidFill>
              </a:rPr>
              <a:t>Note: Fiscal year ended December 31. $ in thousands.</a:t>
            </a:r>
          </a:p>
        </p:txBody>
      </p:sp>
      <p:sp>
        <p:nvSpPr>
          <p:cNvPr id="3" name="TextBox 2"/>
          <p:cNvSpPr txBox="1"/>
          <p:nvPr/>
        </p:nvSpPr>
        <p:spPr>
          <a:xfrm>
            <a:off x="10644187" y="2230385"/>
            <a:ext cx="4286250" cy="142393"/>
          </a:xfrm>
          <a:prstGeom prst="rect">
            <a:avLst/>
          </a:prstGeom>
          <a:noFill/>
          <a:ln w="12700">
            <a:solidFill>
              <a:schemeClr val="bg1">
                <a:lumMod val="50000"/>
              </a:schemeClr>
            </a:solidFill>
            <a:prstDash val="dash"/>
          </a:ln>
        </p:spPr>
        <p:txBody>
          <a:bodyPr wrap="square" rtlCol="0">
            <a:spAutoFit/>
          </a:bodyPr>
          <a:lstStyle/>
          <a:p>
            <a:endParaRPr lang="en-US"/>
          </a:p>
        </p:txBody>
      </p:sp>
      <p:sp>
        <p:nvSpPr>
          <p:cNvPr id="6" name="TextBox 5"/>
          <p:cNvSpPr txBox="1"/>
          <p:nvPr/>
        </p:nvSpPr>
        <p:spPr>
          <a:xfrm>
            <a:off x="11292760" y="3394061"/>
            <a:ext cx="2207340" cy="430887"/>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1">
                    <a:lumMod val="50000"/>
                  </a:schemeClr>
                </a:solidFill>
              </a:rPr>
              <a:t>Extended maturity to 6/30/2022</a:t>
            </a:r>
          </a:p>
          <a:p>
            <a:pPr marL="171450" indent="-171450">
              <a:buFont typeface="Arial" panose="020B0604020202020204" pitchFamily="34" charset="0"/>
              <a:buChar char="•"/>
            </a:pPr>
            <a:r>
              <a:rPr lang="en-US" sz="1100" dirty="0">
                <a:solidFill>
                  <a:schemeClr val="bg1">
                    <a:lumMod val="50000"/>
                  </a:schemeClr>
                </a:solidFill>
              </a:rPr>
              <a:t>Amended to convertible note</a:t>
            </a:r>
          </a:p>
        </p:txBody>
      </p:sp>
      <p:sp>
        <p:nvSpPr>
          <p:cNvPr id="7" name="Rectangle 6"/>
          <p:cNvSpPr/>
          <p:nvPr/>
        </p:nvSpPr>
        <p:spPr>
          <a:xfrm>
            <a:off x="11294705" y="3217091"/>
            <a:ext cx="1898650" cy="146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u="sng" dirty="0">
                <a:solidFill>
                  <a:schemeClr val="tx1"/>
                </a:solidFill>
              </a:rPr>
              <a:t>Balance Sheet Updates</a:t>
            </a:r>
          </a:p>
        </p:txBody>
      </p:sp>
      <p:pic>
        <p:nvPicPr>
          <p:cNvPr id="11" name="Picture 10">
            <a:extLst>
              <a:ext uri="{FF2B5EF4-FFF2-40B4-BE49-F238E27FC236}">
                <a16:creationId xmlns:a16="http://schemas.microsoft.com/office/drawing/2014/main" id="{F2A1A1C3-14D3-4F3B-B9E4-0E1CF066826F}"/>
              </a:ext>
            </a:extLst>
          </p:cNvPr>
          <p:cNvPicPr>
            <a:picLocks noChangeAspect="1"/>
          </p:cNvPicPr>
          <p:nvPr/>
        </p:nvPicPr>
        <p:blipFill rotWithShape="1">
          <a:blip r:embed="rId2"/>
          <a:srcRect t="2585"/>
          <a:stretch/>
        </p:blipFill>
        <p:spPr>
          <a:xfrm>
            <a:off x="2582868" y="1190823"/>
            <a:ext cx="4892664" cy="6305155"/>
          </a:xfrm>
          <a:prstGeom prst="rect">
            <a:avLst/>
          </a:prstGeom>
        </p:spPr>
      </p:pic>
    </p:spTree>
    <p:extLst>
      <p:ext uri="{BB962C8B-B14F-4D97-AF65-F5344CB8AC3E}">
        <p14:creationId xmlns:p14="http://schemas.microsoft.com/office/powerpoint/2010/main" val="1742430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D087EA-F909-4151-9E35-2A7E1F2CF9E3}"/>
              </a:ext>
            </a:extLst>
          </p:cNvPr>
          <p:cNvPicPr>
            <a:picLocks noChangeAspect="1"/>
          </p:cNvPicPr>
          <p:nvPr/>
        </p:nvPicPr>
        <p:blipFill>
          <a:blip r:embed="rId2"/>
          <a:stretch>
            <a:fillRect/>
          </a:stretch>
        </p:blipFill>
        <p:spPr>
          <a:xfrm>
            <a:off x="4953000" y="4455543"/>
            <a:ext cx="4220329" cy="2308405"/>
          </a:xfrm>
          <a:prstGeom prst="rect">
            <a:avLst/>
          </a:prstGeom>
        </p:spPr>
      </p:pic>
      <p:sp>
        <p:nvSpPr>
          <p:cNvPr id="10" name="object 4">
            <a:extLst>
              <a:ext uri="{FF2B5EF4-FFF2-40B4-BE49-F238E27FC236}">
                <a16:creationId xmlns:a16="http://schemas.microsoft.com/office/drawing/2014/main" id="{EEA6FD98-3729-5B41-BB1F-4040C0950C56}"/>
              </a:ext>
            </a:extLst>
          </p:cNvPr>
          <p:cNvSpPr txBox="1">
            <a:spLocks/>
          </p:cNvSpPr>
          <p:nvPr/>
        </p:nvSpPr>
        <p:spPr>
          <a:xfrm>
            <a:off x="310666" y="762000"/>
            <a:ext cx="9976334" cy="436786"/>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dirty="0">
                <a:solidFill>
                  <a:srgbClr val="84C800"/>
                </a:solidFill>
              </a:rPr>
              <a:t>Company Snapshot</a:t>
            </a:r>
            <a:endParaRPr lang="en-US" sz="3600" kern="0" dirty="0">
              <a:solidFill>
                <a:srgbClr val="84C800"/>
              </a:solidFill>
            </a:endParaRPr>
          </a:p>
        </p:txBody>
      </p:sp>
      <p:sp>
        <p:nvSpPr>
          <p:cNvPr id="5" name="object 6"/>
          <p:cNvSpPr txBox="1">
            <a:spLocks noGrp="1"/>
          </p:cNvSpPr>
          <p:nvPr>
            <p:ph type="sldNum" sz="quarter" idx="4294967295"/>
          </p:nvPr>
        </p:nvSpPr>
        <p:spPr>
          <a:xfrm>
            <a:off x="9706514" y="7485675"/>
            <a:ext cx="234950" cy="179536"/>
          </a:xfrm>
          <a:prstGeom prst="rect">
            <a:avLst/>
          </a:prstGeom>
        </p:spPr>
        <p:txBody>
          <a:bodyPr vert="horz" wrap="square" lIns="0" tIns="0" rIns="0" bIns="0" rtlCol="0">
            <a:spAutoFit/>
          </a:bodyPr>
          <a:lstStyle/>
          <a:p>
            <a:pPr algn="ctr">
              <a:lnSpc>
                <a:spcPts val="670"/>
              </a:lnSpc>
            </a:pPr>
            <a:r>
              <a:rPr sz="600" b="1">
                <a:solidFill>
                  <a:schemeClr val="bg1"/>
                </a:solidFill>
                <a:latin typeface="Calibri"/>
                <a:cs typeface="Calibri"/>
              </a:rPr>
              <a:t>P AG E</a:t>
            </a:r>
          </a:p>
          <a:p>
            <a:pPr algn="ctr">
              <a:lnSpc>
                <a:spcPts val="670"/>
              </a:lnSpc>
            </a:pPr>
            <a:fld id="{81D60167-4931-47E6-BA6A-407CBD079E47}" type="slidenum">
              <a:rPr sz="600" b="1" dirty="0">
                <a:solidFill>
                  <a:schemeClr val="bg1"/>
                </a:solidFill>
                <a:latin typeface="Calibri"/>
                <a:cs typeface="Calibri"/>
              </a:rPr>
              <a:pPr algn="ctr">
                <a:lnSpc>
                  <a:spcPts val="670"/>
                </a:lnSpc>
              </a:pPr>
              <a:t>3</a:t>
            </a:fld>
            <a:endParaRPr sz="600" b="1">
              <a:solidFill>
                <a:schemeClr val="bg1"/>
              </a:solidFill>
              <a:latin typeface="Calibri"/>
              <a:cs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777242696"/>
              </p:ext>
            </p:extLst>
          </p:nvPr>
        </p:nvGraphicFramePr>
        <p:xfrm>
          <a:off x="471709" y="4097364"/>
          <a:ext cx="8701620" cy="304800"/>
        </p:xfrm>
        <a:graphic>
          <a:graphicData uri="http://schemas.openxmlformats.org/drawingml/2006/table">
            <a:tbl>
              <a:tblPr firstRow="1" bandRow="1">
                <a:tableStyleId>{5C22544A-7EE6-4342-B048-85BDC9FD1C3A}</a:tableStyleId>
              </a:tblPr>
              <a:tblGrid>
                <a:gridCol w="4246670">
                  <a:extLst>
                    <a:ext uri="{9D8B030D-6E8A-4147-A177-3AD203B41FA5}">
                      <a16:colId xmlns:a16="http://schemas.microsoft.com/office/drawing/2014/main" val="2092936595"/>
                    </a:ext>
                  </a:extLst>
                </a:gridCol>
                <a:gridCol w="208280">
                  <a:extLst>
                    <a:ext uri="{9D8B030D-6E8A-4147-A177-3AD203B41FA5}">
                      <a16:colId xmlns:a16="http://schemas.microsoft.com/office/drawing/2014/main" val="3979865469"/>
                    </a:ext>
                  </a:extLst>
                </a:gridCol>
                <a:gridCol w="4246670">
                  <a:extLst>
                    <a:ext uri="{9D8B030D-6E8A-4147-A177-3AD203B41FA5}">
                      <a16:colId xmlns:a16="http://schemas.microsoft.com/office/drawing/2014/main" val="426139531"/>
                    </a:ext>
                  </a:extLst>
                </a:gridCol>
              </a:tblGrid>
              <a:tr h="0">
                <a:tc>
                  <a:txBody>
                    <a:bodyPr/>
                    <a:lstStyle/>
                    <a:p>
                      <a:pPr algn="ctr"/>
                      <a:r>
                        <a:rPr lang="en-US" sz="1400"/>
                        <a:t>Share Price and Volume</a:t>
                      </a:r>
                      <a:endParaRPr lang="en-US" sz="1400" baseline="300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tc>
                  <a:txBody>
                    <a:bodyPr/>
                    <a:lstStyle/>
                    <a:p>
                      <a:pPr algn="ctr"/>
                      <a:endParaRPr lang="en-US" sz="14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a:t>Top Holders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extLst>
                  <a:ext uri="{0D108BD9-81ED-4DB2-BD59-A6C34878D82A}">
                    <a16:rowId xmlns:a16="http://schemas.microsoft.com/office/drawing/2014/main" val="114979833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53631380"/>
              </p:ext>
            </p:extLst>
          </p:nvPr>
        </p:nvGraphicFramePr>
        <p:xfrm>
          <a:off x="471709" y="1727320"/>
          <a:ext cx="8701620" cy="2362200"/>
        </p:xfrm>
        <a:graphic>
          <a:graphicData uri="http://schemas.openxmlformats.org/drawingml/2006/table">
            <a:tbl>
              <a:tblPr firstRow="1" bandRow="1">
                <a:tableStyleId>{5C22544A-7EE6-4342-B048-85BDC9FD1C3A}</a:tableStyleId>
              </a:tblPr>
              <a:tblGrid>
                <a:gridCol w="2302313">
                  <a:extLst>
                    <a:ext uri="{9D8B030D-6E8A-4147-A177-3AD203B41FA5}">
                      <a16:colId xmlns:a16="http://schemas.microsoft.com/office/drawing/2014/main" val="2092936595"/>
                    </a:ext>
                  </a:extLst>
                </a:gridCol>
                <a:gridCol w="1941816">
                  <a:extLst>
                    <a:ext uri="{9D8B030D-6E8A-4147-A177-3AD203B41FA5}">
                      <a16:colId xmlns:a16="http://schemas.microsoft.com/office/drawing/2014/main" val="3711982716"/>
                    </a:ext>
                  </a:extLst>
                </a:gridCol>
                <a:gridCol w="208280">
                  <a:extLst>
                    <a:ext uri="{9D8B030D-6E8A-4147-A177-3AD203B41FA5}">
                      <a16:colId xmlns:a16="http://schemas.microsoft.com/office/drawing/2014/main" val="2528624312"/>
                    </a:ext>
                  </a:extLst>
                </a:gridCol>
                <a:gridCol w="2719855">
                  <a:extLst>
                    <a:ext uri="{9D8B030D-6E8A-4147-A177-3AD203B41FA5}">
                      <a16:colId xmlns:a16="http://schemas.microsoft.com/office/drawing/2014/main" val="4239393033"/>
                    </a:ext>
                  </a:extLst>
                </a:gridCol>
                <a:gridCol w="1529356">
                  <a:extLst>
                    <a:ext uri="{9D8B030D-6E8A-4147-A177-3AD203B41FA5}">
                      <a16:colId xmlns:a16="http://schemas.microsoft.com/office/drawing/2014/main" val="3870649981"/>
                    </a:ext>
                  </a:extLst>
                </a:gridCol>
              </a:tblGrid>
              <a:tr h="0">
                <a:tc gridSpan="5">
                  <a:txBody>
                    <a:bodyPr/>
                    <a:lstStyle/>
                    <a:p>
                      <a:pPr algn="ctr"/>
                      <a:r>
                        <a:rPr lang="en-US" sz="1400"/>
                        <a:t>Market Statistics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798339"/>
                  </a:ext>
                </a:extLst>
              </a:tr>
              <a:tr h="411480">
                <a:tc>
                  <a:txBody>
                    <a:bodyPr/>
                    <a:lstStyle/>
                    <a:p>
                      <a:pPr algn="l"/>
                      <a:r>
                        <a:rPr lang="en-US" sz="1400" dirty="0">
                          <a:solidFill>
                            <a:srgbClr val="7E7E7E"/>
                          </a:solidFill>
                        </a:rPr>
                        <a:t>Share Price (as of 3/4/2022)</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solidFill>
                            <a:srgbClr val="7E7E7E"/>
                          </a:solidFill>
                        </a:rPr>
                        <a:t>$0.38</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a:solidFill>
                          <a:srgbClr val="7E7E7E"/>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rgbClr val="7E7E7E"/>
                          </a:solidFill>
                        </a:rPr>
                        <a:t>Shares Outstanding</a:t>
                      </a:r>
                      <a:r>
                        <a:rPr lang="en-US" sz="1400" baseline="30000" dirty="0">
                          <a:solidFill>
                            <a:srgbClr val="7E7E7E"/>
                          </a:solidFill>
                        </a:rPr>
                        <a:t>1</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38.3 Million</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9080641"/>
                  </a:ext>
                </a:extLst>
              </a:tr>
              <a:tr h="411480">
                <a:tc>
                  <a:txBody>
                    <a:bodyPr/>
                    <a:lstStyle/>
                    <a:p>
                      <a:pPr algn="l"/>
                      <a:r>
                        <a:rPr lang="en-US" sz="1400">
                          <a:solidFill>
                            <a:srgbClr val="7E7E7E"/>
                          </a:solidFill>
                        </a:rPr>
                        <a:t>52-Week High</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$3.00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a:solidFill>
                          <a:srgbClr val="7E7E7E"/>
                        </a:solidFill>
                      </a:endParaRP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l"/>
                      <a:r>
                        <a:rPr lang="en-US" sz="1400" dirty="0">
                          <a:solidFill>
                            <a:srgbClr val="7E7E7E"/>
                          </a:solidFill>
                        </a:rPr>
                        <a:t>Market Capitalization</a:t>
                      </a:r>
                      <a:r>
                        <a:rPr lang="en-US" sz="1400" baseline="30000" dirty="0">
                          <a:solidFill>
                            <a:srgbClr val="7E7E7E"/>
                          </a:solidFill>
                        </a:rPr>
                        <a:t>1</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$14.6 Million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128227"/>
                  </a:ext>
                </a:extLst>
              </a:tr>
              <a:tr h="41148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a:solidFill>
                            <a:srgbClr val="7E7E7E"/>
                          </a:solidFill>
                        </a:rPr>
                        <a:t>52-Week Low</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$0.30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a:solidFill>
                          <a:srgbClr val="7E7E7E"/>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dirty="0">
                          <a:solidFill>
                            <a:srgbClr val="7E7E7E"/>
                          </a:solidFill>
                        </a:rPr>
                        <a:t>Debt (as</a:t>
                      </a:r>
                      <a:r>
                        <a:rPr lang="en-US" sz="1400" baseline="0" dirty="0">
                          <a:solidFill>
                            <a:srgbClr val="7E7E7E"/>
                          </a:solidFill>
                        </a:rPr>
                        <a:t> of 9/30/2021)</a:t>
                      </a:r>
                      <a:endParaRPr lang="en-US" sz="1400" dirty="0">
                        <a:solidFill>
                          <a:srgbClr val="7E7E7E"/>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$12.2 Million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8265901"/>
                  </a:ext>
                </a:extLst>
              </a:tr>
              <a:tr h="411480">
                <a:tc>
                  <a:txBody>
                    <a:bodyPr/>
                    <a:lstStyle/>
                    <a:p>
                      <a:pPr algn="l"/>
                      <a:r>
                        <a:rPr lang="en-US" sz="1400">
                          <a:solidFill>
                            <a:srgbClr val="7E7E7E"/>
                          </a:solidFill>
                        </a:rPr>
                        <a:t>3-Month Average Volume</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17,234</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a:solidFill>
                          <a:srgbClr val="7E7E7E"/>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a:solidFill>
                            <a:srgbClr val="7E7E7E"/>
                          </a:solidFill>
                        </a:rPr>
                        <a:t>Cash (as</a:t>
                      </a:r>
                      <a:r>
                        <a:rPr lang="en-US" sz="1400" baseline="0" dirty="0">
                          <a:solidFill>
                            <a:srgbClr val="7E7E7E"/>
                          </a:solidFill>
                        </a:rPr>
                        <a:t> of 9/30/2021)</a:t>
                      </a:r>
                      <a:endParaRPr lang="en-US" sz="1400" dirty="0">
                        <a:solidFill>
                          <a:srgbClr val="7E7E7E"/>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E7E7E"/>
                          </a:solidFill>
                          <a:effectLst/>
                          <a:uLnTx/>
                          <a:uFillTx/>
                          <a:latin typeface="Calibri"/>
                          <a:ea typeface="+mn-ea"/>
                          <a:cs typeface="+mn-cs"/>
                        </a:rPr>
                        <a:t>$0.4 Million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2967664"/>
                  </a:ext>
                </a:extLst>
              </a:tr>
              <a:tr h="411480">
                <a:tc>
                  <a:txBody>
                    <a:bodyPr/>
                    <a:lstStyle/>
                    <a:p>
                      <a:pPr algn="l"/>
                      <a:endParaRPr lang="en-US" sz="1400">
                        <a:solidFill>
                          <a:srgbClr val="7E7E7E"/>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endParaRPr lang="en-US" sz="1400" dirty="0">
                        <a:solidFill>
                          <a:srgbClr val="7E7E7E"/>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l"/>
                      <a:endParaRPr lang="en-US" sz="1400">
                        <a:solidFill>
                          <a:srgbClr val="7E7E7E"/>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1400">
                          <a:solidFill>
                            <a:srgbClr val="7E7E7E"/>
                          </a:solidFill>
                        </a:rPr>
                        <a:t>Enterprise Value</a:t>
                      </a:r>
                      <a:r>
                        <a:rPr lang="en-US" sz="1400" baseline="30000">
                          <a:solidFill>
                            <a:srgbClr val="7E7E7E"/>
                          </a:solidFill>
                        </a:rPr>
                        <a:t>1</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dirty="0">
                          <a:solidFill>
                            <a:srgbClr val="7E7E7E"/>
                          </a:solidFill>
                        </a:rPr>
                        <a:t>$26.5 Million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4351118"/>
                  </a:ext>
                </a:extLst>
              </a:tr>
            </a:tbl>
          </a:graphicData>
        </a:graphic>
      </p:graphicFrame>
      <p:sp>
        <p:nvSpPr>
          <p:cNvPr id="8" name="TextBox 7">
            <a:extLst>
              <a:ext uri="{FF2B5EF4-FFF2-40B4-BE49-F238E27FC236}">
                <a16:creationId xmlns:a16="http://schemas.microsoft.com/office/drawing/2014/main" id="{7BBF7B6E-63A6-4934-8892-D3F8ED7AC5F9}"/>
              </a:ext>
            </a:extLst>
          </p:cNvPr>
          <p:cNvSpPr txBox="1"/>
          <p:nvPr/>
        </p:nvSpPr>
        <p:spPr>
          <a:xfrm>
            <a:off x="320301" y="7403068"/>
            <a:ext cx="5341577" cy="369332"/>
          </a:xfrm>
          <a:prstGeom prst="rect">
            <a:avLst/>
          </a:prstGeom>
          <a:noFill/>
        </p:spPr>
        <p:txBody>
          <a:bodyPr wrap="square" rtlCol="0" anchor="b">
            <a:spAutoFit/>
          </a:bodyPr>
          <a:lstStyle/>
          <a:p>
            <a:r>
              <a:rPr lang="en-US" sz="900" dirty="0">
                <a:solidFill>
                  <a:schemeClr val="bg1">
                    <a:lumMod val="50000"/>
                  </a:schemeClr>
                </a:solidFill>
              </a:rPr>
              <a:t>Source: CapIQ market data as of 3/4/2022.</a:t>
            </a:r>
          </a:p>
          <a:p>
            <a:r>
              <a:rPr lang="en-US" sz="900" baseline="30000" dirty="0">
                <a:solidFill>
                  <a:schemeClr val="bg1">
                    <a:lumMod val="50000"/>
                  </a:schemeClr>
                </a:solidFill>
              </a:rPr>
              <a:t>1 </a:t>
            </a:r>
            <a:r>
              <a:rPr lang="en-US" sz="900" dirty="0">
                <a:solidFill>
                  <a:schemeClr val="bg1">
                    <a:lumMod val="50000"/>
                  </a:schemeClr>
                </a:solidFill>
              </a:rPr>
              <a:t>Based on diluted shares outstanding. Calculated using the treasury stock method. </a:t>
            </a:r>
            <a:endParaRPr lang="en-US" sz="900" baseline="30000" dirty="0">
              <a:solidFill>
                <a:schemeClr val="bg1">
                  <a:lumMod val="50000"/>
                </a:schemeClr>
              </a:solidFill>
            </a:endParaRPr>
          </a:p>
        </p:txBody>
      </p:sp>
      <p:graphicFrame>
        <p:nvGraphicFramePr>
          <p:cNvPr id="13" name="Chart 12">
            <a:extLst>
              <a:ext uri="{FF2B5EF4-FFF2-40B4-BE49-F238E27FC236}">
                <a16:creationId xmlns:a16="http://schemas.microsoft.com/office/drawing/2014/main" id="{785FBA01-BE81-46E5-A212-1BA76CFD8DA0}"/>
              </a:ext>
            </a:extLst>
          </p:cNvPr>
          <p:cNvGraphicFramePr>
            <a:graphicFrameLocks/>
          </p:cNvGraphicFramePr>
          <p:nvPr>
            <p:extLst>
              <p:ext uri="{D42A27DB-BD31-4B8C-83A1-F6EECF244321}">
                <p14:modId xmlns:p14="http://schemas.microsoft.com/office/powerpoint/2010/main" val="3213586853"/>
              </p:ext>
            </p:extLst>
          </p:nvPr>
        </p:nvGraphicFramePr>
        <p:xfrm>
          <a:off x="465970" y="4667328"/>
          <a:ext cx="4220329" cy="24870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785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21547" y="3465764"/>
            <a:ext cx="1385455" cy="323807"/>
          </a:xfrm>
          <a:prstGeom prst="rect">
            <a:avLst/>
          </a:prstGeom>
        </p:spPr>
        <p:txBody>
          <a:bodyPr vert="horz" wrap="square" lIns="0" tIns="76835" rIns="0" bIns="0" rtlCol="0">
            <a:spAutoFit/>
          </a:bodyPr>
          <a:lstStyle/>
          <a:p>
            <a:pPr marL="12700" algn="ctr">
              <a:lnSpc>
                <a:spcPct val="100000"/>
              </a:lnSpc>
              <a:spcBef>
                <a:spcPts val="605"/>
              </a:spcBef>
            </a:pPr>
            <a:r>
              <a:rPr lang="en-US" sz="1600" b="1" spc="110">
                <a:solidFill>
                  <a:srgbClr val="7E7E7E"/>
                </a:solidFill>
                <a:latin typeface="Calibri"/>
                <a:cs typeface="Calibri"/>
              </a:rPr>
              <a:t>Ryan Drexler</a:t>
            </a:r>
            <a:endParaRPr sz="1400">
              <a:latin typeface="Calibri"/>
              <a:cs typeface="Calibri"/>
            </a:endParaRPr>
          </a:p>
        </p:txBody>
      </p:sp>
      <p:sp>
        <p:nvSpPr>
          <p:cNvPr id="6" name="object 6"/>
          <p:cNvSpPr txBox="1">
            <a:spLocks noGrp="1"/>
          </p:cNvSpPr>
          <p:nvPr>
            <p:ph type="sldNum" sz="quarter" idx="7"/>
          </p:nvPr>
        </p:nvSpPr>
        <p:spPr>
          <a:xfrm>
            <a:off x="9706514" y="7485675"/>
            <a:ext cx="234950" cy="182101"/>
          </a:xfrm>
          <a:prstGeom prst="rect">
            <a:avLst/>
          </a:prstGeom>
        </p:spPr>
        <p:txBody>
          <a:bodyPr vert="horz" wrap="square" lIns="0" tIns="0" rIns="0" bIns="0" rtlCol="0">
            <a:spAutoFit/>
          </a:bodyPr>
          <a:lstStyle/>
          <a:p>
            <a:pPr algn="ctr">
              <a:lnSpc>
                <a:spcPts val="670"/>
              </a:lnSpc>
            </a:pPr>
            <a:r>
              <a:t>P</a:t>
            </a:r>
            <a:r>
              <a:rPr spc="-70"/>
              <a:t> </a:t>
            </a:r>
            <a:r>
              <a:rPr spc="45"/>
              <a:t>AG</a:t>
            </a:r>
            <a:r>
              <a:rPr spc="-75"/>
              <a:t> </a:t>
            </a:r>
            <a:r>
              <a:t>E</a:t>
            </a:r>
          </a:p>
          <a:p>
            <a:pPr algn="ctr">
              <a:lnSpc>
                <a:spcPct val="100000"/>
              </a:lnSpc>
            </a:pPr>
            <a:fld id="{81D60167-4931-47E6-BA6A-407CBD079E47}" type="slidenum">
              <a:rPr dirty="0"/>
              <a:pPr algn="ctr">
                <a:lnSpc>
                  <a:spcPct val="100000"/>
                </a:lnSpc>
              </a:pPr>
              <a:t>4</a:t>
            </a:fld>
            <a:endParaRPr/>
          </a:p>
        </p:txBody>
      </p:sp>
      <p:sp>
        <p:nvSpPr>
          <p:cNvPr id="12" name="object 3">
            <a:extLst>
              <a:ext uri="{FF2B5EF4-FFF2-40B4-BE49-F238E27FC236}">
                <a16:creationId xmlns:a16="http://schemas.microsoft.com/office/drawing/2014/main" id="{AB59ADAF-47A2-A944-8C0A-6ABDA54727E5}"/>
              </a:ext>
            </a:extLst>
          </p:cNvPr>
          <p:cNvSpPr txBox="1"/>
          <p:nvPr/>
        </p:nvSpPr>
        <p:spPr>
          <a:xfrm>
            <a:off x="2320186" y="3465764"/>
            <a:ext cx="1524000" cy="323807"/>
          </a:xfrm>
          <a:prstGeom prst="rect">
            <a:avLst/>
          </a:prstGeom>
        </p:spPr>
        <p:txBody>
          <a:bodyPr vert="horz" wrap="square" lIns="0" tIns="76835" rIns="0" bIns="0" rtlCol="0">
            <a:spAutoFit/>
          </a:bodyPr>
          <a:lstStyle/>
          <a:p>
            <a:pPr marL="12700" algn="ctr">
              <a:lnSpc>
                <a:spcPct val="100000"/>
              </a:lnSpc>
              <a:spcBef>
                <a:spcPts val="605"/>
              </a:spcBef>
            </a:pPr>
            <a:r>
              <a:rPr lang="en-US" sz="1600" b="1" spc="110">
                <a:solidFill>
                  <a:srgbClr val="7E7E7E"/>
                </a:solidFill>
                <a:latin typeface="Calibri"/>
                <a:cs typeface="Calibri"/>
              </a:rPr>
              <a:t>Sabina Rizvi</a:t>
            </a:r>
            <a:endParaRPr sz="1400">
              <a:latin typeface="Calibri"/>
              <a:cs typeface="Calibri"/>
            </a:endParaRPr>
          </a:p>
        </p:txBody>
      </p:sp>
      <p:sp>
        <p:nvSpPr>
          <p:cNvPr id="14" name="object 3">
            <a:extLst>
              <a:ext uri="{FF2B5EF4-FFF2-40B4-BE49-F238E27FC236}">
                <a16:creationId xmlns:a16="http://schemas.microsoft.com/office/drawing/2014/main" id="{5E839D94-A8AA-5942-BDEA-8425110ED482}"/>
              </a:ext>
            </a:extLst>
          </p:cNvPr>
          <p:cNvSpPr txBox="1"/>
          <p:nvPr/>
        </p:nvSpPr>
        <p:spPr>
          <a:xfrm>
            <a:off x="4112685" y="3465764"/>
            <a:ext cx="1789462" cy="323807"/>
          </a:xfrm>
          <a:prstGeom prst="rect">
            <a:avLst/>
          </a:prstGeom>
        </p:spPr>
        <p:txBody>
          <a:bodyPr vert="horz" wrap="square" lIns="0" tIns="76835" rIns="0" bIns="0" rtlCol="0">
            <a:spAutoFit/>
          </a:bodyPr>
          <a:lstStyle/>
          <a:p>
            <a:pPr marL="12700" algn="ctr">
              <a:lnSpc>
                <a:spcPct val="100000"/>
              </a:lnSpc>
              <a:spcBef>
                <a:spcPts val="605"/>
              </a:spcBef>
            </a:pPr>
            <a:r>
              <a:rPr lang="en-US" sz="1600" b="1" spc="110">
                <a:solidFill>
                  <a:srgbClr val="7E7E7E"/>
                </a:solidFill>
                <a:latin typeface="Calibri"/>
                <a:cs typeface="Calibri"/>
              </a:rPr>
              <a:t>Joseph Cannata</a:t>
            </a:r>
            <a:endParaRPr sz="1400">
              <a:latin typeface="Calibri"/>
              <a:cs typeface="Calibri"/>
            </a:endParaRPr>
          </a:p>
        </p:txBody>
      </p:sp>
      <p:sp>
        <p:nvSpPr>
          <p:cNvPr id="16" name="object 3">
            <a:extLst>
              <a:ext uri="{FF2B5EF4-FFF2-40B4-BE49-F238E27FC236}">
                <a16:creationId xmlns:a16="http://schemas.microsoft.com/office/drawing/2014/main" id="{AD60D91F-2059-A947-BBE0-47885D8D80A0}"/>
              </a:ext>
            </a:extLst>
          </p:cNvPr>
          <p:cNvSpPr txBox="1"/>
          <p:nvPr/>
        </p:nvSpPr>
        <p:spPr>
          <a:xfrm>
            <a:off x="6222163" y="3465764"/>
            <a:ext cx="1524000" cy="323807"/>
          </a:xfrm>
          <a:prstGeom prst="rect">
            <a:avLst/>
          </a:prstGeom>
        </p:spPr>
        <p:txBody>
          <a:bodyPr vert="horz" wrap="square" lIns="0" tIns="76835" rIns="0" bIns="0" rtlCol="0">
            <a:spAutoFit/>
          </a:bodyPr>
          <a:lstStyle/>
          <a:p>
            <a:pPr marL="12700" algn="ctr">
              <a:lnSpc>
                <a:spcPct val="100000"/>
              </a:lnSpc>
              <a:spcBef>
                <a:spcPts val="605"/>
              </a:spcBef>
            </a:pPr>
            <a:r>
              <a:rPr lang="en-US" sz="1600" b="1" spc="110">
                <a:solidFill>
                  <a:srgbClr val="7E7E7E"/>
                </a:solidFill>
                <a:latin typeface="Calibri"/>
                <a:cs typeface="Calibri"/>
              </a:rPr>
              <a:t>Jason May</a:t>
            </a:r>
            <a:endParaRPr sz="1400">
              <a:latin typeface="Calibri"/>
              <a:cs typeface="Calibri"/>
            </a:endParaRPr>
          </a:p>
        </p:txBody>
      </p:sp>
      <p:sp>
        <p:nvSpPr>
          <p:cNvPr id="17" name="TextBox 16">
            <a:extLst>
              <a:ext uri="{FF2B5EF4-FFF2-40B4-BE49-F238E27FC236}">
                <a16:creationId xmlns:a16="http://schemas.microsoft.com/office/drawing/2014/main" id="{98A1DDA1-E24C-3844-9582-D583DCE0A233}"/>
              </a:ext>
            </a:extLst>
          </p:cNvPr>
          <p:cNvSpPr txBox="1"/>
          <p:nvPr/>
        </p:nvSpPr>
        <p:spPr>
          <a:xfrm>
            <a:off x="232927" y="4261673"/>
            <a:ext cx="1762694" cy="1661993"/>
          </a:xfrm>
          <a:prstGeom prst="rect">
            <a:avLst/>
          </a:prstGeom>
          <a:noFill/>
        </p:spPr>
        <p:txBody>
          <a:bodyPr wrap="square" rtlCol="0">
            <a:spAutoFit/>
          </a:bodyPr>
          <a:lstStyle/>
          <a:p>
            <a:pPr algn="just"/>
            <a:r>
              <a:rPr lang="en-US" sz="1000">
                <a:solidFill>
                  <a:srgbClr val="7E7E7E"/>
                </a:solidFill>
              </a:rPr>
              <a:t>Ryan joined MP in 2016 and </a:t>
            </a:r>
            <a:br>
              <a:rPr lang="en-US" sz="1000">
                <a:solidFill>
                  <a:srgbClr val="7E7E7E"/>
                </a:solidFill>
              </a:rPr>
            </a:br>
            <a:r>
              <a:rPr lang="en-US" sz="1000">
                <a:solidFill>
                  <a:srgbClr val="7E7E7E"/>
                </a:solidFill>
              </a:rPr>
              <a:t>has 25 years of nutritional supplement experience. Prior to joining MP, he served as President of Country Life Vitamins. He graduated from Northeastern University with a BA in political science.</a:t>
            </a:r>
          </a:p>
          <a:p>
            <a:pPr algn="just"/>
            <a:br>
              <a:rPr lang="en-US" sz="1100">
                <a:solidFill>
                  <a:srgbClr val="7E7E7E"/>
                </a:solidFill>
              </a:rPr>
            </a:br>
            <a:endParaRPr lang="en-US" sz="1100">
              <a:solidFill>
                <a:srgbClr val="7E7E7E"/>
              </a:solidFill>
            </a:endParaRPr>
          </a:p>
        </p:txBody>
      </p:sp>
      <p:sp>
        <p:nvSpPr>
          <p:cNvPr id="28" name="TextBox 27">
            <a:extLst>
              <a:ext uri="{FF2B5EF4-FFF2-40B4-BE49-F238E27FC236}">
                <a16:creationId xmlns:a16="http://schemas.microsoft.com/office/drawing/2014/main" id="{D60B3788-3FC7-1341-B26A-F67BCF9226F2}"/>
              </a:ext>
            </a:extLst>
          </p:cNvPr>
          <p:cNvSpPr txBox="1"/>
          <p:nvPr/>
        </p:nvSpPr>
        <p:spPr>
          <a:xfrm>
            <a:off x="6156801" y="4261673"/>
            <a:ext cx="1654725" cy="2708434"/>
          </a:xfrm>
          <a:prstGeom prst="rect">
            <a:avLst/>
          </a:prstGeom>
          <a:noFill/>
        </p:spPr>
        <p:txBody>
          <a:bodyPr wrap="square" rtlCol="0">
            <a:spAutoFit/>
          </a:bodyPr>
          <a:lstStyle/>
          <a:p>
            <a:pPr algn="just"/>
            <a:r>
              <a:rPr lang="en-US" sz="1000">
                <a:solidFill>
                  <a:srgbClr val="7E7E7E"/>
                </a:solidFill>
              </a:rPr>
              <a:t>Jason handles all manufacturing and marketing for MP Energy. He is currently the CEO of Weird Beverages and previously held position of EVP Marketing for Rockstar, Inc. Jason acted as lead company liaison for the transition and integration of Rockstar Energy Drink into PepsiCo system following the $3.9 billion dollar acquisition of the brand in April 2020. Jason is a graduate of San Diego State University. </a:t>
            </a:r>
          </a:p>
        </p:txBody>
      </p:sp>
      <p:sp>
        <p:nvSpPr>
          <p:cNvPr id="29" name="TextBox 28">
            <a:extLst>
              <a:ext uri="{FF2B5EF4-FFF2-40B4-BE49-F238E27FC236}">
                <a16:creationId xmlns:a16="http://schemas.microsoft.com/office/drawing/2014/main" id="{900D8D64-8BA7-4945-96CC-9BACEB3BD527}"/>
              </a:ext>
            </a:extLst>
          </p:cNvPr>
          <p:cNvSpPr txBox="1"/>
          <p:nvPr/>
        </p:nvSpPr>
        <p:spPr>
          <a:xfrm>
            <a:off x="169647" y="3816492"/>
            <a:ext cx="1889255" cy="521374"/>
          </a:xfrm>
          <a:prstGeom prst="rect">
            <a:avLst/>
          </a:prstGeom>
          <a:noFill/>
        </p:spPr>
        <p:txBody>
          <a:bodyPr wrap="square" rtlCol="0">
            <a:spAutoFit/>
          </a:bodyPr>
          <a:lstStyle/>
          <a:p>
            <a:pPr algn="ctr"/>
            <a:r>
              <a:rPr lang="en-US" sz="1100">
                <a:solidFill>
                  <a:schemeClr val="tx1">
                    <a:lumMod val="50000"/>
                    <a:lumOff val="50000"/>
                  </a:schemeClr>
                </a:solidFill>
              </a:rPr>
              <a:t>Chairman of the Board and Chief Executive Officer</a:t>
            </a:r>
          </a:p>
        </p:txBody>
      </p:sp>
      <p:sp>
        <p:nvSpPr>
          <p:cNvPr id="30" name="TextBox 29">
            <a:extLst>
              <a:ext uri="{FF2B5EF4-FFF2-40B4-BE49-F238E27FC236}">
                <a16:creationId xmlns:a16="http://schemas.microsoft.com/office/drawing/2014/main" id="{36B8D8C9-B318-644A-99FA-533BD40F8CA7}"/>
              </a:ext>
            </a:extLst>
          </p:cNvPr>
          <p:cNvSpPr txBox="1"/>
          <p:nvPr/>
        </p:nvSpPr>
        <p:spPr>
          <a:xfrm>
            <a:off x="2290210" y="3816492"/>
            <a:ext cx="1583953" cy="521374"/>
          </a:xfrm>
          <a:prstGeom prst="rect">
            <a:avLst/>
          </a:prstGeom>
          <a:noFill/>
        </p:spPr>
        <p:txBody>
          <a:bodyPr wrap="square" rtlCol="0">
            <a:spAutoFit/>
          </a:bodyPr>
          <a:lstStyle/>
          <a:p>
            <a:pPr algn="ctr"/>
            <a:r>
              <a:rPr lang="en-US" sz="1100">
                <a:solidFill>
                  <a:schemeClr val="tx1">
                    <a:lumMod val="50000"/>
                    <a:lumOff val="50000"/>
                  </a:schemeClr>
                </a:solidFill>
              </a:rPr>
              <a:t>President and Chief Financial Officer</a:t>
            </a:r>
          </a:p>
        </p:txBody>
      </p:sp>
      <p:sp>
        <p:nvSpPr>
          <p:cNvPr id="31" name="TextBox 30">
            <a:extLst>
              <a:ext uri="{FF2B5EF4-FFF2-40B4-BE49-F238E27FC236}">
                <a16:creationId xmlns:a16="http://schemas.microsoft.com/office/drawing/2014/main" id="{EEF491F8-E388-0F49-BADF-924603A667E0}"/>
              </a:ext>
            </a:extLst>
          </p:cNvPr>
          <p:cNvSpPr txBox="1"/>
          <p:nvPr/>
        </p:nvSpPr>
        <p:spPr>
          <a:xfrm>
            <a:off x="4215440" y="3834267"/>
            <a:ext cx="1583953" cy="316548"/>
          </a:xfrm>
          <a:prstGeom prst="rect">
            <a:avLst/>
          </a:prstGeom>
          <a:noFill/>
        </p:spPr>
        <p:txBody>
          <a:bodyPr wrap="square" rtlCol="0">
            <a:spAutoFit/>
          </a:bodyPr>
          <a:lstStyle/>
          <a:p>
            <a:pPr algn="ctr"/>
            <a:r>
              <a:rPr lang="en-US" sz="1100">
                <a:solidFill>
                  <a:schemeClr val="tx1">
                    <a:lumMod val="50000"/>
                    <a:lumOff val="50000"/>
                  </a:schemeClr>
                </a:solidFill>
              </a:rPr>
              <a:t>Beverage Partner</a:t>
            </a:r>
          </a:p>
        </p:txBody>
      </p:sp>
      <p:sp>
        <p:nvSpPr>
          <p:cNvPr id="32" name="TextBox 31">
            <a:extLst>
              <a:ext uri="{FF2B5EF4-FFF2-40B4-BE49-F238E27FC236}">
                <a16:creationId xmlns:a16="http://schemas.microsoft.com/office/drawing/2014/main" id="{CDD3DE6A-7367-5E4A-BDE2-5FBA0AB60C4F}"/>
              </a:ext>
            </a:extLst>
          </p:cNvPr>
          <p:cNvSpPr txBox="1"/>
          <p:nvPr/>
        </p:nvSpPr>
        <p:spPr>
          <a:xfrm>
            <a:off x="6192187" y="3834267"/>
            <a:ext cx="1583953" cy="316548"/>
          </a:xfrm>
          <a:prstGeom prst="rect">
            <a:avLst/>
          </a:prstGeom>
          <a:noFill/>
        </p:spPr>
        <p:txBody>
          <a:bodyPr wrap="square" rtlCol="0">
            <a:spAutoFit/>
          </a:bodyPr>
          <a:lstStyle/>
          <a:p>
            <a:pPr algn="ctr"/>
            <a:r>
              <a:rPr lang="en-US" sz="1100">
                <a:solidFill>
                  <a:schemeClr val="tx1">
                    <a:lumMod val="50000"/>
                    <a:lumOff val="50000"/>
                  </a:schemeClr>
                </a:solidFill>
              </a:rPr>
              <a:t>Beverage Partner</a:t>
            </a:r>
          </a:p>
        </p:txBody>
      </p:sp>
      <p:pic>
        <p:nvPicPr>
          <p:cNvPr id="4" name="Picture 3" descr="A person smiling for the camera&#10;&#10;Description automatically generated with medium confidence">
            <a:extLst>
              <a:ext uri="{FF2B5EF4-FFF2-40B4-BE49-F238E27FC236}">
                <a16:creationId xmlns:a16="http://schemas.microsoft.com/office/drawing/2014/main" id="{D2DEDD40-D93C-5A4F-92B7-F52FFB07E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99" y="1466451"/>
            <a:ext cx="1555750" cy="1953276"/>
          </a:xfrm>
          <a:prstGeom prst="rect">
            <a:avLst/>
          </a:prstGeom>
        </p:spPr>
      </p:pic>
      <p:pic>
        <p:nvPicPr>
          <p:cNvPr id="23" name="Picture 22">
            <a:extLst>
              <a:ext uri="{FF2B5EF4-FFF2-40B4-BE49-F238E27FC236}">
                <a16:creationId xmlns:a16="http://schemas.microsoft.com/office/drawing/2014/main" id="{BA0168C0-9B31-7648-ABB8-29A401E60D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4312" y="1447996"/>
            <a:ext cx="1555749" cy="1953276"/>
          </a:xfrm>
          <a:prstGeom prst="rect">
            <a:avLst/>
          </a:prstGeom>
        </p:spPr>
      </p:pic>
      <p:pic>
        <p:nvPicPr>
          <p:cNvPr id="24" name="Picture 23">
            <a:extLst>
              <a:ext uri="{FF2B5EF4-FFF2-40B4-BE49-F238E27FC236}">
                <a16:creationId xmlns:a16="http://schemas.microsoft.com/office/drawing/2014/main" id="{C65BF886-DFCF-AB4F-9E96-809C045259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29542" y="1447996"/>
            <a:ext cx="1555749" cy="1953276"/>
          </a:xfrm>
          <a:prstGeom prst="rect">
            <a:avLst/>
          </a:prstGeom>
        </p:spPr>
      </p:pic>
      <p:pic>
        <p:nvPicPr>
          <p:cNvPr id="25" name="Picture 24">
            <a:extLst>
              <a:ext uri="{FF2B5EF4-FFF2-40B4-BE49-F238E27FC236}">
                <a16:creationId xmlns:a16="http://schemas.microsoft.com/office/drawing/2014/main" id="{A4D78943-B0EC-9C45-BDEE-008F768590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06289" y="1447996"/>
            <a:ext cx="1555749" cy="1953276"/>
          </a:xfrm>
          <a:prstGeom prst="rect">
            <a:avLst/>
          </a:prstGeom>
        </p:spPr>
      </p:pic>
      <p:sp>
        <p:nvSpPr>
          <p:cNvPr id="21" name="TextBox 20">
            <a:extLst>
              <a:ext uri="{FF2B5EF4-FFF2-40B4-BE49-F238E27FC236}">
                <a16:creationId xmlns:a16="http://schemas.microsoft.com/office/drawing/2014/main" id="{98A1DDA1-E24C-3844-9582-D583DCE0A233}"/>
              </a:ext>
            </a:extLst>
          </p:cNvPr>
          <p:cNvSpPr txBox="1"/>
          <p:nvPr/>
        </p:nvSpPr>
        <p:spPr>
          <a:xfrm>
            <a:off x="2173936" y="4261673"/>
            <a:ext cx="1816501" cy="1785104"/>
          </a:xfrm>
          <a:prstGeom prst="rect">
            <a:avLst/>
          </a:prstGeom>
          <a:noFill/>
        </p:spPr>
        <p:txBody>
          <a:bodyPr wrap="square" rtlCol="0">
            <a:spAutoFit/>
          </a:bodyPr>
          <a:lstStyle/>
          <a:p>
            <a:pPr algn="just"/>
            <a:r>
              <a:rPr lang="en-US" sz="1000">
                <a:solidFill>
                  <a:srgbClr val="7E7E7E"/>
                </a:solidFill>
              </a:rPr>
              <a:t>Sabina joined MP in April 2021 after a 15-year career at Yum! Brands where she held multiple c-suite roles in Finance, Operations and Technology and has global experience working in Canada, Thailand and the United States. She holds a Honors Bachelor of Mathematics and a Masters of Business Administration.</a:t>
            </a:r>
          </a:p>
        </p:txBody>
      </p:sp>
      <p:sp>
        <p:nvSpPr>
          <p:cNvPr id="22" name="TextBox 21">
            <a:extLst>
              <a:ext uri="{FF2B5EF4-FFF2-40B4-BE49-F238E27FC236}">
                <a16:creationId xmlns:a16="http://schemas.microsoft.com/office/drawing/2014/main" id="{98A1DDA1-E24C-3844-9582-D583DCE0A233}"/>
              </a:ext>
            </a:extLst>
          </p:cNvPr>
          <p:cNvSpPr txBox="1"/>
          <p:nvPr/>
        </p:nvSpPr>
        <p:spPr>
          <a:xfrm>
            <a:off x="4120949" y="4261673"/>
            <a:ext cx="1816501" cy="3170099"/>
          </a:xfrm>
          <a:prstGeom prst="rect">
            <a:avLst/>
          </a:prstGeom>
          <a:noFill/>
        </p:spPr>
        <p:txBody>
          <a:bodyPr wrap="square" rtlCol="0">
            <a:spAutoFit/>
          </a:bodyPr>
          <a:lstStyle/>
          <a:p>
            <a:pPr algn="just"/>
            <a:r>
              <a:rPr lang="en-US" sz="1000">
                <a:solidFill>
                  <a:srgbClr val="7E7E7E"/>
                </a:solidFill>
              </a:rPr>
              <a:t>Joe will be spearheading the distribution partnership efforts for MusclePharm and will be building out the sales organization for the MusclePharm beverage initiative for c-store and Grocery. Joe was part of the original team that launched Rockstar Energy Drink in 2001 (sold to PepsiCo for $3.9 billion in 2020) and brings relevant beverage, sales and distribution experience to the MusclePharm functional energy initiative. During his 18-year tenure at </a:t>
            </a:r>
            <a:r>
              <a:rPr lang="en-US" sz="1000" err="1">
                <a:solidFill>
                  <a:srgbClr val="7E7E7E"/>
                </a:solidFill>
              </a:rPr>
              <a:t>Rockstar</a:t>
            </a:r>
            <a:r>
              <a:rPr lang="en-US" sz="1000">
                <a:solidFill>
                  <a:srgbClr val="7E7E7E"/>
                </a:solidFill>
              </a:rPr>
              <a:t>, Joe was the Executive Vice President of Sales and Distribution. </a:t>
            </a:r>
          </a:p>
        </p:txBody>
      </p:sp>
      <p:sp>
        <p:nvSpPr>
          <p:cNvPr id="33" name="object 4">
            <a:extLst>
              <a:ext uri="{FF2B5EF4-FFF2-40B4-BE49-F238E27FC236}">
                <a16:creationId xmlns:a16="http://schemas.microsoft.com/office/drawing/2014/main" id="{EEA6FD98-3729-5B41-BB1F-4040C0950C56}"/>
              </a:ext>
            </a:extLst>
          </p:cNvPr>
          <p:cNvSpPr txBox="1">
            <a:spLocks/>
          </p:cNvSpPr>
          <p:nvPr/>
        </p:nvSpPr>
        <p:spPr>
          <a:xfrm>
            <a:off x="296208" y="597056"/>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New and Strengthened Team</a:t>
            </a:r>
          </a:p>
        </p:txBody>
      </p:sp>
      <p:sp>
        <p:nvSpPr>
          <p:cNvPr id="26" name="object 3">
            <a:extLst>
              <a:ext uri="{FF2B5EF4-FFF2-40B4-BE49-F238E27FC236}">
                <a16:creationId xmlns:a16="http://schemas.microsoft.com/office/drawing/2014/main" id="{7CB98877-F220-4F4E-87C5-0A4F1C7AFD42}"/>
              </a:ext>
            </a:extLst>
          </p:cNvPr>
          <p:cNvSpPr txBox="1"/>
          <p:nvPr/>
        </p:nvSpPr>
        <p:spPr>
          <a:xfrm>
            <a:off x="7694391" y="3465764"/>
            <a:ext cx="1982653" cy="323807"/>
          </a:xfrm>
          <a:prstGeom prst="rect">
            <a:avLst/>
          </a:prstGeom>
        </p:spPr>
        <p:txBody>
          <a:bodyPr vert="horz" wrap="square" lIns="0" tIns="76835" rIns="0" bIns="0" rtlCol="0">
            <a:spAutoFit/>
          </a:bodyPr>
          <a:lstStyle/>
          <a:p>
            <a:pPr marL="12700" algn="ctr">
              <a:lnSpc>
                <a:spcPct val="100000"/>
              </a:lnSpc>
              <a:spcBef>
                <a:spcPts val="605"/>
              </a:spcBef>
            </a:pPr>
            <a:r>
              <a:rPr lang="en-US" sz="1600" b="1" spc="110">
                <a:solidFill>
                  <a:srgbClr val="7E7E7E"/>
                </a:solidFill>
                <a:latin typeface="Calibri"/>
                <a:cs typeface="Calibri"/>
              </a:rPr>
              <a:t>TJ Dillashaw</a:t>
            </a:r>
            <a:endParaRPr sz="1400">
              <a:latin typeface="Calibri"/>
              <a:cs typeface="Calibri"/>
            </a:endParaRPr>
          </a:p>
        </p:txBody>
      </p:sp>
      <p:sp>
        <p:nvSpPr>
          <p:cNvPr id="27" name="TextBox 26">
            <a:extLst>
              <a:ext uri="{FF2B5EF4-FFF2-40B4-BE49-F238E27FC236}">
                <a16:creationId xmlns:a16="http://schemas.microsoft.com/office/drawing/2014/main" id="{F0476092-2E4A-4D05-866E-D13CB7268198}"/>
              </a:ext>
            </a:extLst>
          </p:cNvPr>
          <p:cNvSpPr txBox="1"/>
          <p:nvPr/>
        </p:nvSpPr>
        <p:spPr>
          <a:xfrm>
            <a:off x="7858355" y="4261673"/>
            <a:ext cx="1654725" cy="1631216"/>
          </a:xfrm>
          <a:prstGeom prst="rect">
            <a:avLst/>
          </a:prstGeom>
          <a:noFill/>
        </p:spPr>
        <p:txBody>
          <a:bodyPr wrap="square" rtlCol="0">
            <a:spAutoFit/>
          </a:bodyPr>
          <a:lstStyle/>
          <a:p>
            <a:pPr algn="just"/>
            <a:r>
              <a:rPr lang="en-US" sz="1000">
                <a:solidFill>
                  <a:srgbClr val="7E7E7E"/>
                </a:solidFill>
              </a:rPr>
              <a:t>TJ is a two- time UFC Bantamweight Champion. TJ graduated Cal State Fullerton in 2009 with a BS in Clinical Exercise Science. He started working for MusclePharm October 2021 and has been an endorsed athlete by MusclePharm since 2015. </a:t>
            </a:r>
          </a:p>
        </p:txBody>
      </p:sp>
      <p:sp>
        <p:nvSpPr>
          <p:cNvPr id="34" name="TextBox 33">
            <a:extLst>
              <a:ext uri="{FF2B5EF4-FFF2-40B4-BE49-F238E27FC236}">
                <a16:creationId xmlns:a16="http://schemas.microsoft.com/office/drawing/2014/main" id="{5477C0A7-C96F-4770-A722-BF7B4C7584C9}"/>
              </a:ext>
            </a:extLst>
          </p:cNvPr>
          <p:cNvSpPr txBox="1"/>
          <p:nvPr/>
        </p:nvSpPr>
        <p:spPr>
          <a:xfrm>
            <a:off x="7893741" y="3816492"/>
            <a:ext cx="1583953" cy="521374"/>
          </a:xfrm>
          <a:prstGeom prst="rect">
            <a:avLst/>
          </a:prstGeom>
          <a:noFill/>
        </p:spPr>
        <p:txBody>
          <a:bodyPr wrap="square" rtlCol="0">
            <a:spAutoFit/>
          </a:bodyPr>
          <a:lstStyle/>
          <a:p>
            <a:pPr algn="ctr"/>
            <a:r>
              <a:rPr lang="en-US" sz="1100">
                <a:solidFill>
                  <a:schemeClr val="tx1">
                    <a:lumMod val="50000"/>
                    <a:lumOff val="50000"/>
                  </a:schemeClr>
                </a:solidFill>
              </a:rPr>
              <a:t>Head of Marketing/ Business Development</a:t>
            </a:r>
          </a:p>
        </p:txBody>
      </p:sp>
      <p:pic>
        <p:nvPicPr>
          <p:cNvPr id="5" name="Picture 4" descr="A picture containing person, tree, outdoor, grass&#10;&#10;Description automatically generated">
            <a:extLst>
              <a:ext uri="{FF2B5EF4-FFF2-40B4-BE49-F238E27FC236}">
                <a16:creationId xmlns:a16="http://schemas.microsoft.com/office/drawing/2014/main" id="{E8419008-1A5C-45E6-BEBA-E0072412F7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2284" y="1537306"/>
            <a:ext cx="1426866" cy="1754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2049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3788874154"/>
              </p:ext>
            </p:extLst>
          </p:nvPr>
        </p:nvGraphicFramePr>
        <p:xfrm>
          <a:off x="4936161" y="5118743"/>
          <a:ext cx="4242816" cy="2377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37730181"/>
              </p:ext>
            </p:extLst>
          </p:nvPr>
        </p:nvGraphicFramePr>
        <p:xfrm>
          <a:off x="471707" y="4787713"/>
          <a:ext cx="4242816" cy="26426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711911250"/>
              </p:ext>
            </p:extLst>
          </p:nvPr>
        </p:nvGraphicFramePr>
        <p:xfrm>
          <a:off x="4930512" y="1860904"/>
          <a:ext cx="4242816" cy="25056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838316072"/>
              </p:ext>
            </p:extLst>
          </p:nvPr>
        </p:nvGraphicFramePr>
        <p:xfrm>
          <a:off x="471707" y="1895515"/>
          <a:ext cx="4242816" cy="24688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901782095"/>
              </p:ext>
            </p:extLst>
          </p:nvPr>
        </p:nvGraphicFramePr>
        <p:xfrm>
          <a:off x="471709" y="1312264"/>
          <a:ext cx="8701620" cy="548640"/>
        </p:xfrm>
        <a:graphic>
          <a:graphicData uri="http://schemas.openxmlformats.org/drawingml/2006/table">
            <a:tbl>
              <a:tblPr firstRow="1" bandRow="1">
                <a:tableStyleId>{5C22544A-7EE6-4342-B048-85BDC9FD1C3A}</a:tableStyleId>
              </a:tblPr>
              <a:tblGrid>
                <a:gridCol w="4246670">
                  <a:extLst>
                    <a:ext uri="{9D8B030D-6E8A-4147-A177-3AD203B41FA5}">
                      <a16:colId xmlns:a16="http://schemas.microsoft.com/office/drawing/2014/main" val="2092936595"/>
                    </a:ext>
                  </a:extLst>
                </a:gridCol>
                <a:gridCol w="208280">
                  <a:extLst>
                    <a:ext uri="{9D8B030D-6E8A-4147-A177-3AD203B41FA5}">
                      <a16:colId xmlns:a16="http://schemas.microsoft.com/office/drawing/2014/main" val="3979865469"/>
                    </a:ext>
                  </a:extLst>
                </a:gridCol>
                <a:gridCol w="4246670">
                  <a:extLst>
                    <a:ext uri="{9D8B030D-6E8A-4147-A177-3AD203B41FA5}">
                      <a16:colId xmlns:a16="http://schemas.microsoft.com/office/drawing/2014/main" val="426139531"/>
                    </a:ext>
                  </a:extLst>
                </a:gridCol>
              </a:tblGrid>
              <a:tr h="0">
                <a:tc>
                  <a:txBody>
                    <a:bodyPr/>
                    <a:lstStyle/>
                    <a:p>
                      <a:pPr algn="ctr"/>
                      <a:r>
                        <a:rPr lang="en-US" sz="1400">
                          <a:latin typeface="+mj-lt"/>
                        </a:rPr>
                        <a:t>Net Sales</a:t>
                      </a:r>
                      <a:endParaRPr lang="en-US" sz="1400" baseline="3000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tc>
                  <a:txBody>
                    <a:bodyPr/>
                    <a:lstStyle/>
                    <a:p>
                      <a:pPr algn="ctr"/>
                      <a:endParaRPr lang="en-US" sz="140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a:latin typeface="+mj-lt"/>
                        </a:rPr>
                        <a:t>Gross Profit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extLst>
                  <a:ext uri="{0D108BD9-81ED-4DB2-BD59-A6C34878D82A}">
                    <a16:rowId xmlns:a16="http://schemas.microsoft.com/office/drawing/2014/main" val="1149798339"/>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dirty="0">
                          <a:solidFill>
                            <a:srgbClr val="7E7E7E"/>
                          </a:solidFill>
                          <a:latin typeface="+mj-lt"/>
                          <a:cs typeface="Arial" panose="020B0604020202020204" pitchFamily="34" charset="0"/>
                        </a:rPr>
                        <a:t>($ in millions)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US" sz="1000">
                        <a:solidFill>
                          <a:srgbClr val="7E7E7E"/>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dirty="0">
                          <a:solidFill>
                            <a:srgbClr val="7E7E7E"/>
                          </a:solidFill>
                          <a:latin typeface="+mn-lt"/>
                          <a:ea typeface="+mn-ea"/>
                          <a:cs typeface="Arial" panose="020B0604020202020204" pitchFamily="34" charset="0"/>
                        </a:rPr>
                        <a:t>($ in millions)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2640269"/>
                  </a:ext>
                </a:extLst>
              </a:tr>
            </a:tbl>
          </a:graphicData>
        </a:graphic>
      </p:graphicFrame>
      <p:sp>
        <p:nvSpPr>
          <p:cNvPr id="10" name="object 4">
            <a:extLst>
              <a:ext uri="{FF2B5EF4-FFF2-40B4-BE49-F238E27FC236}">
                <a16:creationId xmlns:a16="http://schemas.microsoft.com/office/drawing/2014/main" id="{EEA6FD98-3729-5B41-BB1F-4040C0950C56}"/>
              </a:ext>
            </a:extLst>
          </p:cNvPr>
          <p:cNvSpPr txBox="1">
            <a:spLocks/>
          </p:cNvSpPr>
          <p:nvPr/>
        </p:nvSpPr>
        <p:spPr>
          <a:xfrm>
            <a:off x="310666" y="762000"/>
            <a:ext cx="9976334" cy="436786"/>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dirty="0">
                <a:solidFill>
                  <a:srgbClr val="84C800"/>
                </a:solidFill>
              </a:rPr>
              <a:t>Financial Highlights</a:t>
            </a:r>
            <a:endParaRPr lang="en-US" sz="3600" kern="0" dirty="0">
              <a:solidFill>
                <a:srgbClr val="84C800"/>
              </a:solidFill>
            </a:endParaRPr>
          </a:p>
        </p:txBody>
      </p:sp>
      <p:sp>
        <p:nvSpPr>
          <p:cNvPr id="5" name="object 6"/>
          <p:cNvSpPr txBox="1">
            <a:spLocks noGrp="1"/>
          </p:cNvSpPr>
          <p:nvPr>
            <p:ph type="sldNum" sz="quarter" idx="4294967295"/>
          </p:nvPr>
        </p:nvSpPr>
        <p:spPr>
          <a:xfrm>
            <a:off x="9706514" y="7485675"/>
            <a:ext cx="234950" cy="179536"/>
          </a:xfrm>
          <a:prstGeom prst="rect">
            <a:avLst/>
          </a:prstGeom>
        </p:spPr>
        <p:txBody>
          <a:bodyPr vert="horz" wrap="square" lIns="0" tIns="0" rIns="0" bIns="0" rtlCol="0">
            <a:spAutoFit/>
          </a:bodyPr>
          <a:lstStyle/>
          <a:p>
            <a:pPr algn="ctr">
              <a:lnSpc>
                <a:spcPts val="670"/>
              </a:lnSpc>
            </a:pPr>
            <a:r>
              <a:rPr sz="600" b="1">
                <a:solidFill>
                  <a:schemeClr val="bg1"/>
                </a:solidFill>
                <a:latin typeface="Calibri"/>
                <a:cs typeface="Calibri"/>
              </a:rPr>
              <a:t>P AG E</a:t>
            </a:r>
          </a:p>
          <a:p>
            <a:pPr algn="ctr">
              <a:lnSpc>
                <a:spcPts val="670"/>
              </a:lnSpc>
            </a:pPr>
            <a:fld id="{81D60167-4931-47E6-BA6A-407CBD079E47}" type="slidenum">
              <a:rPr sz="600" b="1" dirty="0">
                <a:solidFill>
                  <a:schemeClr val="bg1"/>
                </a:solidFill>
                <a:latin typeface="Calibri"/>
                <a:cs typeface="Calibri"/>
              </a:rPr>
              <a:pPr algn="ctr">
                <a:lnSpc>
                  <a:spcPts val="670"/>
                </a:lnSpc>
              </a:pPr>
              <a:t>5</a:t>
            </a:fld>
            <a:endParaRPr sz="600" b="1">
              <a:solidFill>
                <a:schemeClr val="bg1"/>
              </a:solidFill>
              <a:latin typeface="Calibri"/>
              <a:cs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30614183"/>
              </p:ext>
            </p:extLst>
          </p:nvPr>
        </p:nvGraphicFramePr>
        <p:xfrm>
          <a:off x="4924863" y="4218441"/>
          <a:ext cx="4242815" cy="274320"/>
        </p:xfrm>
        <a:graphic>
          <a:graphicData uri="http://schemas.openxmlformats.org/drawingml/2006/table">
            <a:tbl>
              <a:tblPr firstRow="1" bandRow="1">
                <a:tableStyleId>{5C22544A-7EE6-4342-B048-85BDC9FD1C3A}</a:tableStyleId>
              </a:tblPr>
              <a:tblGrid>
                <a:gridCol w="25400">
                  <a:extLst>
                    <a:ext uri="{9D8B030D-6E8A-4147-A177-3AD203B41FA5}">
                      <a16:colId xmlns:a16="http://schemas.microsoft.com/office/drawing/2014/main" val="3397603777"/>
                    </a:ext>
                  </a:extLst>
                </a:gridCol>
                <a:gridCol w="685784">
                  <a:extLst>
                    <a:ext uri="{9D8B030D-6E8A-4147-A177-3AD203B41FA5}">
                      <a16:colId xmlns:a16="http://schemas.microsoft.com/office/drawing/2014/main" val="4174657514"/>
                    </a:ext>
                  </a:extLst>
                </a:gridCol>
                <a:gridCol w="741893">
                  <a:extLst>
                    <a:ext uri="{9D8B030D-6E8A-4147-A177-3AD203B41FA5}">
                      <a16:colId xmlns:a16="http://schemas.microsoft.com/office/drawing/2014/main" val="2390627630"/>
                    </a:ext>
                  </a:extLst>
                </a:gridCol>
                <a:gridCol w="617220">
                  <a:extLst>
                    <a:ext uri="{9D8B030D-6E8A-4147-A177-3AD203B41FA5}">
                      <a16:colId xmlns:a16="http://schemas.microsoft.com/office/drawing/2014/main" val="3601644362"/>
                    </a:ext>
                  </a:extLst>
                </a:gridCol>
                <a:gridCol w="828680">
                  <a:extLst>
                    <a:ext uri="{9D8B030D-6E8A-4147-A177-3AD203B41FA5}">
                      <a16:colId xmlns:a16="http://schemas.microsoft.com/office/drawing/2014/main" val="834813204"/>
                    </a:ext>
                  </a:extLst>
                </a:gridCol>
                <a:gridCol w="512440">
                  <a:extLst>
                    <a:ext uri="{9D8B030D-6E8A-4147-A177-3AD203B41FA5}">
                      <a16:colId xmlns:a16="http://schemas.microsoft.com/office/drawing/2014/main" val="4147370280"/>
                    </a:ext>
                  </a:extLst>
                </a:gridCol>
                <a:gridCol w="831398">
                  <a:extLst>
                    <a:ext uri="{9D8B030D-6E8A-4147-A177-3AD203B41FA5}">
                      <a16:colId xmlns:a16="http://schemas.microsoft.com/office/drawing/2014/main" val="3225945354"/>
                    </a:ext>
                  </a:extLst>
                </a:gridCol>
              </a:tblGrid>
              <a:tr h="234865">
                <a:tc>
                  <a:txBody>
                    <a:bodyPr/>
                    <a:lstStyle/>
                    <a:p>
                      <a:endParaRPr lang="en-US" sz="900" dirty="0">
                        <a:solidFill>
                          <a:srgbClr val="7E7E7E"/>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900" dirty="0">
                        <a:solidFill>
                          <a:srgbClr val="7E7E7E"/>
                        </a:solidFill>
                      </a:endParaRPr>
                    </a:p>
                    <a:p>
                      <a:pPr algn="ctr"/>
                      <a:r>
                        <a:rPr lang="en-US" sz="900" dirty="0">
                          <a:solidFill>
                            <a:srgbClr val="7E7E7E"/>
                          </a:solidFill>
                        </a:rPr>
                        <a:t>20.9%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900" dirty="0">
                        <a:solidFill>
                          <a:srgbClr val="7E7E7E"/>
                        </a:solidFill>
                      </a:endParaRPr>
                    </a:p>
                    <a:p>
                      <a:pPr algn="ctr"/>
                      <a:r>
                        <a:rPr lang="en-US" sz="900" dirty="0">
                          <a:solidFill>
                            <a:srgbClr val="7E7E7E"/>
                          </a:solidFill>
                        </a:rPr>
                        <a:t>10.9%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900" dirty="0">
                        <a:solidFill>
                          <a:srgbClr val="7E7E7E"/>
                        </a:solidFill>
                      </a:endParaRPr>
                    </a:p>
                    <a:p>
                      <a:pPr algn="ctr"/>
                      <a:r>
                        <a:rPr lang="en-US" sz="900" dirty="0">
                          <a:solidFill>
                            <a:srgbClr val="7E7E7E"/>
                          </a:solidFill>
                        </a:rPr>
                        <a:t>30.4%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900" dirty="0">
                        <a:solidFill>
                          <a:srgbClr val="7E7E7E"/>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900" dirty="0">
                        <a:solidFill>
                          <a:srgbClr val="7E7E7E"/>
                        </a:solidFill>
                      </a:endParaRPr>
                    </a:p>
                    <a:p>
                      <a:pPr algn="ctr"/>
                      <a:r>
                        <a:rPr lang="en-US" sz="900" dirty="0">
                          <a:solidFill>
                            <a:srgbClr val="7E7E7E"/>
                          </a:solidFill>
                        </a:rPr>
                        <a:t>  30.0%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900" dirty="0">
                        <a:solidFill>
                          <a:srgbClr val="7E7E7E"/>
                        </a:solidFill>
                      </a:endParaRPr>
                    </a:p>
                    <a:p>
                      <a:pPr algn="ctr"/>
                      <a:r>
                        <a:rPr lang="en-US" sz="900" dirty="0">
                          <a:solidFill>
                            <a:srgbClr val="7E7E7E"/>
                          </a:solidFill>
                        </a:rPr>
                        <a:t>    14.7%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9111434"/>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394715211"/>
              </p:ext>
            </p:extLst>
          </p:nvPr>
        </p:nvGraphicFramePr>
        <p:xfrm>
          <a:off x="471709" y="4526015"/>
          <a:ext cx="8701620" cy="548640"/>
        </p:xfrm>
        <a:graphic>
          <a:graphicData uri="http://schemas.openxmlformats.org/drawingml/2006/table">
            <a:tbl>
              <a:tblPr firstRow="1" bandRow="1">
                <a:tableStyleId>{5C22544A-7EE6-4342-B048-85BDC9FD1C3A}</a:tableStyleId>
              </a:tblPr>
              <a:tblGrid>
                <a:gridCol w="4246670">
                  <a:extLst>
                    <a:ext uri="{9D8B030D-6E8A-4147-A177-3AD203B41FA5}">
                      <a16:colId xmlns:a16="http://schemas.microsoft.com/office/drawing/2014/main" val="2092936595"/>
                    </a:ext>
                  </a:extLst>
                </a:gridCol>
                <a:gridCol w="208280">
                  <a:extLst>
                    <a:ext uri="{9D8B030D-6E8A-4147-A177-3AD203B41FA5}">
                      <a16:colId xmlns:a16="http://schemas.microsoft.com/office/drawing/2014/main" val="3979865469"/>
                    </a:ext>
                  </a:extLst>
                </a:gridCol>
                <a:gridCol w="4246670">
                  <a:extLst>
                    <a:ext uri="{9D8B030D-6E8A-4147-A177-3AD203B41FA5}">
                      <a16:colId xmlns:a16="http://schemas.microsoft.com/office/drawing/2014/main" val="426139531"/>
                    </a:ext>
                  </a:extLst>
                </a:gridCol>
              </a:tblGrid>
              <a:tr h="0">
                <a:tc>
                  <a:txBody>
                    <a:bodyPr/>
                    <a:lstStyle/>
                    <a:p>
                      <a:pPr algn="ctr"/>
                      <a:r>
                        <a:rPr lang="en-US" sz="1400">
                          <a:latin typeface="+mj-lt"/>
                        </a:rPr>
                        <a:t>Adjusted EBITDA</a:t>
                      </a:r>
                      <a:r>
                        <a:rPr lang="en-US" sz="1400" baseline="30000">
                          <a:latin typeface="+mj-lt"/>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tc>
                  <a:txBody>
                    <a:bodyPr/>
                    <a:lstStyle/>
                    <a:p>
                      <a:pPr algn="ctr"/>
                      <a:endParaRPr lang="en-US" sz="140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a:latin typeface="+mj-lt"/>
                        </a:rPr>
                        <a:t>Net Income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4C800"/>
                    </a:solidFill>
                  </a:tcPr>
                </a:tc>
                <a:extLst>
                  <a:ext uri="{0D108BD9-81ED-4DB2-BD59-A6C34878D82A}">
                    <a16:rowId xmlns:a16="http://schemas.microsoft.com/office/drawing/2014/main" val="1149798339"/>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a:solidFill>
                            <a:srgbClr val="7E7E7E"/>
                          </a:solidFill>
                          <a:latin typeface="+mj-lt"/>
                          <a:cs typeface="Arial" panose="020B0604020202020204" pitchFamily="34" charset="0"/>
                        </a:rPr>
                        <a:t>($ in millions)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US" sz="1000">
                        <a:solidFill>
                          <a:srgbClr val="7E7E7E"/>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dirty="0">
                          <a:solidFill>
                            <a:srgbClr val="7E7E7E"/>
                          </a:solidFill>
                          <a:latin typeface="+mn-lt"/>
                          <a:ea typeface="+mn-ea"/>
                          <a:cs typeface="Arial" panose="020B0604020202020204" pitchFamily="34" charset="0"/>
                        </a:rPr>
                        <a:t>($ in millions)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2640269"/>
                  </a:ext>
                </a:extLst>
              </a:tr>
            </a:tbl>
          </a:graphicData>
        </a:graphic>
      </p:graphicFrame>
      <p:sp>
        <p:nvSpPr>
          <p:cNvPr id="24" name="TextBox 23">
            <a:extLst>
              <a:ext uri="{FF2B5EF4-FFF2-40B4-BE49-F238E27FC236}">
                <a16:creationId xmlns:a16="http://schemas.microsoft.com/office/drawing/2014/main" id="{A182CEFB-3011-0A49-B6F5-0112A6A3B9E9}"/>
              </a:ext>
            </a:extLst>
          </p:cNvPr>
          <p:cNvSpPr txBox="1"/>
          <p:nvPr/>
        </p:nvSpPr>
        <p:spPr>
          <a:xfrm>
            <a:off x="320301" y="7403068"/>
            <a:ext cx="5341577" cy="369332"/>
          </a:xfrm>
          <a:prstGeom prst="rect">
            <a:avLst/>
          </a:prstGeom>
          <a:noFill/>
        </p:spPr>
        <p:txBody>
          <a:bodyPr wrap="square" rtlCol="0" anchor="b">
            <a:spAutoFit/>
          </a:bodyPr>
          <a:lstStyle/>
          <a:p>
            <a:r>
              <a:rPr lang="en-US" sz="900" dirty="0">
                <a:solidFill>
                  <a:schemeClr val="bg1">
                    <a:lumMod val="50000"/>
                  </a:schemeClr>
                </a:solidFill>
              </a:rPr>
              <a:t>Note: Fiscal year ended December 31</a:t>
            </a:r>
          </a:p>
          <a:p>
            <a:r>
              <a:rPr lang="en-US" sz="900" baseline="30000" dirty="0">
                <a:solidFill>
                  <a:schemeClr val="bg1">
                    <a:lumMod val="50000"/>
                  </a:schemeClr>
                </a:solidFill>
              </a:rPr>
              <a:t>1</a:t>
            </a:r>
            <a:r>
              <a:rPr lang="en-US" sz="900" dirty="0">
                <a:solidFill>
                  <a:schemeClr val="bg1">
                    <a:lumMod val="50000"/>
                  </a:schemeClr>
                </a:solidFill>
              </a:rPr>
              <a:t> See page 21 for adjusted EBITDA reconciliation.</a:t>
            </a:r>
          </a:p>
        </p:txBody>
      </p:sp>
      <p:sp>
        <p:nvSpPr>
          <p:cNvPr id="2" name="TextBox 1">
            <a:extLst>
              <a:ext uri="{FF2B5EF4-FFF2-40B4-BE49-F238E27FC236}">
                <a16:creationId xmlns:a16="http://schemas.microsoft.com/office/drawing/2014/main" id="{99351731-3F26-4625-8AC7-2FEE04708413}"/>
              </a:ext>
            </a:extLst>
          </p:cNvPr>
          <p:cNvSpPr txBox="1"/>
          <p:nvPr/>
        </p:nvSpPr>
        <p:spPr>
          <a:xfrm>
            <a:off x="4901936" y="4162055"/>
            <a:ext cx="1724025" cy="230832"/>
          </a:xfrm>
          <a:prstGeom prst="rect">
            <a:avLst/>
          </a:prstGeom>
          <a:noFill/>
        </p:spPr>
        <p:txBody>
          <a:bodyPr wrap="square" rtlCol="0">
            <a:spAutoFit/>
          </a:bodyPr>
          <a:lstStyle/>
          <a:p>
            <a:r>
              <a:rPr lang="en-US" sz="900" b="1" dirty="0">
                <a:solidFill>
                  <a:srgbClr val="7E7E7E"/>
                </a:solidFill>
              </a:rPr>
              <a:t>Gross Margin</a:t>
            </a:r>
          </a:p>
        </p:txBody>
      </p:sp>
    </p:spTree>
    <p:extLst>
      <p:ext uri="{BB962C8B-B14F-4D97-AF65-F5344CB8AC3E}">
        <p14:creationId xmlns:p14="http://schemas.microsoft.com/office/powerpoint/2010/main" val="5818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12435" y="1286"/>
            <a:ext cx="4609617" cy="7771113"/>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66608" y="1626797"/>
            <a:ext cx="4305300" cy="5409814"/>
          </a:xfrm>
          <a:prstGeom prst="rect">
            <a:avLst/>
          </a:prstGeom>
        </p:spPr>
        <p:txBody>
          <a:bodyPr vert="horz" wrap="square" lIns="0" tIns="76835" rIns="0" bIns="0" rtlCol="0">
            <a:spAutoFit/>
          </a:bodyPr>
          <a:lstStyle/>
          <a:p>
            <a:pPr marL="12700" algn="just">
              <a:lnSpc>
                <a:spcPct val="100000"/>
              </a:lnSpc>
              <a:spcBef>
                <a:spcPts val="605"/>
              </a:spcBef>
            </a:pPr>
            <a:r>
              <a:rPr sz="1600" b="1" spc="110">
                <a:solidFill>
                  <a:srgbClr val="7E7E7E"/>
                </a:solidFill>
                <a:latin typeface="Calibri"/>
                <a:cs typeface="Calibri"/>
              </a:rPr>
              <a:t>BUILD</a:t>
            </a:r>
            <a:r>
              <a:rPr sz="1600" b="1" spc="280">
                <a:solidFill>
                  <a:srgbClr val="7E7E7E"/>
                </a:solidFill>
                <a:latin typeface="Calibri"/>
                <a:cs typeface="Calibri"/>
              </a:rPr>
              <a:t> </a:t>
            </a:r>
            <a:r>
              <a:rPr sz="1600" b="1" spc="120">
                <a:solidFill>
                  <a:srgbClr val="7E7E7E"/>
                </a:solidFill>
                <a:latin typeface="Calibri"/>
                <a:cs typeface="Calibri"/>
              </a:rPr>
              <a:t>CONFIDENCE</a:t>
            </a:r>
            <a:endParaRPr sz="1600">
              <a:latin typeface="Calibri"/>
              <a:cs typeface="Calibri"/>
            </a:endParaRPr>
          </a:p>
          <a:p>
            <a:pPr marL="12700" marR="5080" algn="just">
              <a:lnSpc>
                <a:spcPct val="125000"/>
              </a:lnSpc>
              <a:spcBef>
                <a:spcPts val="35"/>
              </a:spcBef>
            </a:pPr>
            <a:r>
              <a:rPr sz="1600">
                <a:solidFill>
                  <a:srgbClr val="7E7E7E"/>
                </a:solidFill>
                <a:latin typeface="Calibri"/>
                <a:cs typeface="Calibri"/>
              </a:rPr>
              <a:t>No challenge is more daunting than facing our own  weakness. We exist to wage war against our fears and failures, to overcome every obstacle we encounter and realize the dreams we have envisioned.</a:t>
            </a:r>
          </a:p>
          <a:p>
            <a:pPr algn="just">
              <a:lnSpc>
                <a:spcPct val="100000"/>
              </a:lnSpc>
              <a:spcBef>
                <a:spcPts val="20"/>
              </a:spcBef>
            </a:pPr>
            <a:endParaRPr sz="1950">
              <a:latin typeface="Times New Roman"/>
              <a:cs typeface="Times New Roman"/>
            </a:endParaRPr>
          </a:p>
          <a:p>
            <a:pPr marL="12700" algn="just">
              <a:lnSpc>
                <a:spcPct val="100000"/>
              </a:lnSpc>
            </a:pPr>
            <a:r>
              <a:rPr sz="1600" b="1" spc="110">
                <a:solidFill>
                  <a:srgbClr val="7E7E7E"/>
                </a:solidFill>
                <a:latin typeface="Calibri"/>
                <a:cs typeface="Calibri"/>
              </a:rPr>
              <a:t>STRONG</a:t>
            </a:r>
            <a:r>
              <a:rPr sz="1600" b="1" spc="254">
                <a:solidFill>
                  <a:srgbClr val="7E7E7E"/>
                </a:solidFill>
                <a:latin typeface="Calibri"/>
                <a:cs typeface="Calibri"/>
              </a:rPr>
              <a:t> </a:t>
            </a:r>
            <a:r>
              <a:rPr sz="1600" b="1" spc="120">
                <a:solidFill>
                  <a:srgbClr val="7E7E7E"/>
                </a:solidFill>
                <a:latin typeface="Calibri"/>
                <a:cs typeface="Calibri"/>
              </a:rPr>
              <a:t>COMMUNITY</a:t>
            </a:r>
            <a:r>
              <a:rPr sz="1600" b="1" spc="-220">
                <a:solidFill>
                  <a:srgbClr val="7E7E7E"/>
                </a:solidFill>
                <a:latin typeface="Calibri"/>
                <a:cs typeface="Calibri"/>
              </a:rPr>
              <a:t> </a:t>
            </a:r>
            <a:endParaRPr sz="1600">
              <a:latin typeface="Calibri"/>
              <a:cs typeface="Calibri"/>
            </a:endParaRPr>
          </a:p>
          <a:p>
            <a:pPr marL="12700" marR="5080" algn="just">
              <a:lnSpc>
                <a:spcPct val="125000"/>
              </a:lnSpc>
              <a:spcBef>
                <a:spcPts val="35"/>
              </a:spcBef>
            </a:pPr>
            <a:r>
              <a:rPr sz="1600">
                <a:solidFill>
                  <a:srgbClr val="7E7E7E"/>
                </a:solidFill>
                <a:latin typeface="Calibri"/>
                <a:cs typeface="Calibri"/>
              </a:rPr>
              <a:t>If you want to go fast, go alone. If you want to go far,  go together. With the right people</a:t>
            </a:r>
            <a:r>
              <a:rPr lang="en-US" sz="1600">
                <a:solidFill>
                  <a:srgbClr val="7E7E7E"/>
                </a:solidFill>
                <a:latin typeface="Calibri"/>
                <a:cs typeface="Calibri"/>
              </a:rPr>
              <a:t> </a:t>
            </a:r>
            <a:r>
              <a:rPr sz="1600">
                <a:solidFill>
                  <a:srgbClr val="7E7E7E"/>
                </a:solidFill>
                <a:latin typeface="Calibri"/>
                <a:cs typeface="Calibri"/>
              </a:rPr>
              <a:t>around you there's  no limit to how far you can go.</a:t>
            </a:r>
          </a:p>
          <a:p>
            <a:pPr algn="just">
              <a:lnSpc>
                <a:spcPct val="100000"/>
              </a:lnSpc>
              <a:spcBef>
                <a:spcPts val="5"/>
              </a:spcBef>
            </a:pPr>
            <a:endParaRPr sz="1900">
              <a:latin typeface="Times New Roman"/>
              <a:cs typeface="Times New Roman"/>
            </a:endParaRPr>
          </a:p>
          <a:p>
            <a:pPr marL="12700" algn="just">
              <a:lnSpc>
                <a:spcPct val="100000"/>
              </a:lnSpc>
            </a:pPr>
            <a:r>
              <a:rPr sz="1600" b="1" spc="95">
                <a:solidFill>
                  <a:srgbClr val="7E7E7E"/>
                </a:solidFill>
                <a:latin typeface="Calibri"/>
                <a:cs typeface="Calibri"/>
              </a:rPr>
              <a:t>LEAD </a:t>
            </a:r>
            <a:r>
              <a:rPr sz="1600" b="1" spc="40">
                <a:solidFill>
                  <a:srgbClr val="7E7E7E"/>
                </a:solidFill>
                <a:latin typeface="Calibri"/>
                <a:cs typeface="Calibri"/>
              </a:rPr>
              <a:t>BY</a:t>
            </a:r>
            <a:r>
              <a:rPr sz="1600" b="1" spc="10">
                <a:solidFill>
                  <a:srgbClr val="7E7E7E"/>
                </a:solidFill>
                <a:latin typeface="Calibri"/>
                <a:cs typeface="Calibri"/>
              </a:rPr>
              <a:t> </a:t>
            </a:r>
            <a:r>
              <a:rPr sz="1600" b="1" spc="135">
                <a:solidFill>
                  <a:srgbClr val="7E7E7E"/>
                </a:solidFill>
                <a:latin typeface="Calibri"/>
                <a:cs typeface="Calibri"/>
              </a:rPr>
              <a:t>EXAMPLE</a:t>
            </a:r>
            <a:endParaRPr sz="1600">
              <a:latin typeface="Calibri"/>
              <a:cs typeface="Calibri"/>
            </a:endParaRPr>
          </a:p>
          <a:p>
            <a:pPr marL="12700" marR="5080" algn="just">
              <a:lnSpc>
                <a:spcPct val="125000"/>
              </a:lnSpc>
              <a:spcBef>
                <a:spcPts val="35"/>
              </a:spcBef>
            </a:pPr>
            <a:r>
              <a:rPr sz="1600">
                <a:solidFill>
                  <a:srgbClr val="7E7E7E"/>
                </a:solidFill>
                <a:latin typeface="Calibri"/>
                <a:cs typeface="Calibri"/>
              </a:rPr>
              <a:t>No </a:t>
            </a:r>
            <a:r>
              <a:rPr sz="1600" spc="-15">
                <a:solidFill>
                  <a:srgbClr val="7E7E7E"/>
                </a:solidFill>
                <a:latin typeface="Calibri"/>
                <a:cs typeface="Calibri"/>
              </a:rPr>
              <a:t>matter </a:t>
            </a:r>
            <a:r>
              <a:rPr sz="1600" spc="-5">
                <a:solidFill>
                  <a:srgbClr val="7E7E7E"/>
                </a:solidFill>
                <a:latin typeface="Calibri"/>
                <a:cs typeface="Calibri"/>
              </a:rPr>
              <a:t>how </a:t>
            </a:r>
            <a:r>
              <a:rPr sz="1600" spc="-10">
                <a:solidFill>
                  <a:srgbClr val="7E7E7E"/>
                </a:solidFill>
                <a:latin typeface="Calibri"/>
                <a:cs typeface="Calibri"/>
              </a:rPr>
              <a:t>strong </a:t>
            </a:r>
            <a:r>
              <a:rPr sz="1600" spc="-5">
                <a:solidFill>
                  <a:srgbClr val="7E7E7E"/>
                </a:solidFill>
                <a:latin typeface="Calibri"/>
                <a:cs typeface="Calibri"/>
              </a:rPr>
              <a:t>we </a:t>
            </a:r>
            <a:r>
              <a:rPr sz="1600" spc="-10">
                <a:solidFill>
                  <a:srgbClr val="7E7E7E"/>
                </a:solidFill>
                <a:latin typeface="Calibri"/>
                <a:cs typeface="Calibri"/>
              </a:rPr>
              <a:t>started, </a:t>
            </a:r>
            <a:r>
              <a:rPr sz="1600" spc="-5">
                <a:solidFill>
                  <a:srgbClr val="7E7E7E"/>
                </a:solidFill>
                <a:latin typeface="Calibri"/>
                <a:cs typeface="Calibri"/>
              </a:rPr>
              <a:t>we push </a:t>
            </a:r>
            <a:r>
              <a:rPr sz="1600" spc="-10">
                <a:solidFill>
                  <a:srgbClr val="7E7E7E"/>
                </a:solidFill>
                <a:latin typeface="Calibri"/>
                <a:cs typeface="Calibri"/>
              </a:rPr>
              <a:t>forward </a:t>
            </a:r>
            <a:r>
              <a:rPr sz="1600" spc="-5">
                <a:solidFill>
                  <a:srgbClr val="7E7E7E"/>
                </a:solidFill>
                <a:latin typeface="Calibri"/>
                <a:cs typeface="Calibri"/>
              </a:rPr>
              <a:t>chasing  </a:t>
            </a:r>
            <a:r>
              <a:rPr sz="1600">
                <a:solidFill>
                  <a:srgbClr val="7E7E7E"/>
                </a:solidFill>
                <a:latin typeface="Calibri"/>
                <a:cs typeface="Calibri"/>
              </a:rPr>
              <a:t>a </a:t>
            </a:r>
            <a:r>
              <a:rPr sz="1600" spc="-10">
                <a:solidFill>
                  <a:srgbClr val="7E7E7E"/>
                </a:solidFill>
                <a:latin typeface="Calibri"/>
                <a:cs typeface="Calibri"/>
              </a:rPr>
              <a:t>more </a:t>
            </a:r>
            <a:r>
              <a:rPr sz="1600" spc="-5">
                <a:solidFill>
                  <a:srgbClr val="7E7E7E"/>
                </a:solidFill>
                <a:latin typeface="Calibri"/>
                <a:cs typeface="Calibri"/>
              </a:rPr>
              <a:t>ambitious </a:t>
            </a:r>
            <a:r>
              <a:rPr sz="1600" spc="-15">
                <a:solidFill>
                  <a:srgbClr val="7E7E7E"/>
                </a:solidFill>
                <a:latin typeface="Calibri"/>
                <a:cs typeface="Calibri"/>
              </a:rPr>
              <a:t>tomorrow. </a:t>
            </a:r>
            <a:r>
              <a:rPr sz="1600" spc="-5">
                <a:solidFill>
                  <a:srgbClr val="7E7E7E"/>
                </a:solidFill>
                <a:latin typeface="Calibri"/>
                <a:cs typeface="Calibri"/>
              </a:rPr>
              <a:t>Our </a:t>
            </a:r>
            <a:r>
              <a:rPr sz="1600" spc="-10">
                <a:solidFill>
                  <a:srgbClr val="7E7E7E"/>
                </a:solidFill>
                <a:latin typeface="Calibri"/>
                <a:cs typeface="Calibri"/>
              </a:rPr>
              <a:t>strength </a:t>
            </a:r>
            <a:r>
              <a:rPr sz="1600" spc="-5">
                <a:solidFill>
                  <a:srgbClr val="7E7E7E"/>
                </a:solidFill>
                <a:latin typeface="Calibri"/>
                <a:cs typeface="Calibri"/>
              </a:rPr>
              <a:t>and </a:t>
            </a:r>
            <a:r>
              <a:rPr sz="1600">
                <a:solidFill>
                  <a:srgbClr val="7E7E7E"/>
                </a:solidFill>
                <a:latin typeface="Calibri"/>
                <a:cs typeface="Calibri"/>
              </a:rPr>
              <a:t>skills </a:t>
            </a:r>
            <a:r>
              <a:rPr sz="1600" spc="-5">
                <a:solidFill>
                  <a:srgbClr val="7E7E7E"/>
                </a:solidFill>
                <a:latin typeface="Calibri"/>
                <a:cs typeface="Calibri"/>
              </a:rPr>
              <a:t>show  </a:t>
            </a:r>
            <a:r>
              <a:rPr sz="1600" spc="-10">
                <a:solidFill>
                  <a:srgbClr val="7E7E7E"/>
                </a:solidFill>
                <a:latin typeface="Calibri"/>
                <a:cs typeface="Calibri"/>
              </a:rPr>
              <a:t>others </a:t>
            </a:r>
            <a:r>
              <a:rPr sz="1600" spc="-5">
                <a:solidFill>
                  <a:srgbClr val="7E7E7E"/>
                </a:solidFill>
                <a:latin typeface="Calibri"/>
                <a:cs typeface="Calibri"/>
              </a:rPr>
              <a:t>what </a:t>
            </a:r>
            <a:r>
              <a:rPr sz="1600">
                <a:solidFill>
                  <a:srgbClr val="7E7E7E"/>
                </a:solidFill>
                <a:latin typeface="Calibri"/>
                <a:cs typeface="Calibri"/>
              </a:rPr>
              <a:t>is </a:t>
            </a:r>
            <a:r>
              <a:rPr sz="1600" spc="-5">
                <a:solidFill>
                  <a:srgbClr val="7E7E7E"/>
                </a:solidFill>
                <a:latin typeface="Calibri"/>
                <a:cs typeface="Calibri"/>
              </a:rPr>
              <a:t>possible. </a:t>
            </a:r>
            <a:r>
              <a:rPr sz="1600" spc="-10">
                <a:solidFill>
                  <a:srgbClr val="7E7E7E"/>
                </a:solidFill>
                <a:latin typeface="Calibri"/>
                <a:cs typeface="Calibri"/>
              </a:rPr>
              <a:t>Once </a:t>
            </a:r>
            <a:r>
              <a:rPr sz="1600" spc="-5">
                <a:solidFill>
                  <a:srgbClr val="7E7E7E"/>
                </a:solidFill>
                <a:latin typeface="Calibri"/>
                <a:cs typeface="Calibri"/>
              </a:rPr>
              <a:t>we </a:t>
            </a:r>
            <a:r>
              <a:rPr sz="1600" spc="-15">
                <a:solidFill>
                  <a:srgbClr val="7E7E7E"/>
                </a:solidFill>
                <a:latin typeface="Calibri"/>
                <a:cs typeface="Calibri"/>
              </a:rPr>
              <a:t>have </a:t>
            </a:r>
            <a:r>
              <a:rPr sz="1600" spc="-10">
                <a:solidFill>
                  <a:srgbClr val="7E7E7E"/>
                </a:solidFill>
                <a:latin typeface="Calibri"/>
                <a:cs typeface="Calibri"/>
              </a:rPr>
              <a:t>conquered  </a:t>
            </a:r>
            <a:r>
              <a:rPr sz="1600" spc="-5">
                <a:solidFill>
                  <a:srgbClr val="7E7E7E"/>
                </a:solidFill>
                <a:latin typeface="Calibri"/>
                <a:cs typeface="Calibri"/>
              </a:rPr>
              <a:t>ourselves, all </a:t>
            </a:r>
            <a:r>
              <a:rPr sz="1600" spc="-10">
                <a:solidFill>
                  <a:srgbClr val="7E7E7E"/>
                </a:solidFill>
                <a:latin typeface="Calibri"/>
                <a:cs typeface="Calibri"/>
              </a:rPr>
              <a:t>that remains </a:t>
            </a:r>
            <a:r>
              <a:rPr sz="1600">
                <a:solidFill>
                  <a:srgbClr val="7E7E7E"/>
                </a:solidFill>
                <a:latin typeface="Calibri"/>
                <a:cs typeface="Calibri"/>
              </a:rPr>
              <a:t>is </a:t>
            </a:r>
            <a:r>
              <a:rPr sz="1600" spc="-10">
                <a:solidFill>
                  <a:srgbClr val="7E7E7E"/>
                </a:solidFill>
                <a:latin typeface="Calibri"/>
                <a:cs typeface="Calibri"/>
              </a:rPr>
              <a:t>to </a:t>
            </a:r>
            <a:r>
              <a:rPr sz="1600" spc="-5">
                <a:solidFill>
                  <a:srgbClr val="7E7E7E"/>
                </a:solidFill>
                <a:latin typeface="Calibri"/>
                <a:cs typeface="Calibri"/>
              </a:rPr>
              <a:t>be </a:t>
            </a:r>
            <a:r>
              <a:rPr sz="1600">
                <a:solidFill>
                  <a:srgbClr val="7E7E7E"/>
                </a:solidFill>
                <a:latin typeface="Calibri"/>
                <a:cs typeface="Calibri"/>
              </a:rPr>
              <a:t>a </a:t>
            </a:r>
            <a:r>
              <a:rPr sz="1600" spc="-5">
                <a:solidFill>
                  <a:srgbClr val="7E7E7E"/>
                </a:solidFill>
                <a:latin typeface="Calibri"/>
                <a:cs typeface="Calibri"/>
              </a:rPr>
              <a:t>beacon </a:t>
            </a:r>
            <a:r>
              <a:rPr sz="1600" spc="-10">
                <a:solidFill>
                  <a:srgbClr val="7E7E7E"/>
                </a:solidFill>
                <a:latin typeface="Calibri"/>
                <a:cs typeface="Calibri"/>
              </a:rPr>
              <a:t>to</a:t>
            </a:r>
            <a:r>
              <a:rPr sz="1600" spc="30">
                <a:solidFill>
                  <a:srgbClr val="7E7E7E"/>
                </a:solidFill>
                <a:latin typeface="Calibri"/>
                <a:cs typeface="Calibri"/>
              </a:rPr>
              <a:t> </a:t>
            </a:r>
            <a:r>
              <a:rPr sz="1600" spc="-5">
                <a:solidFill>
                  <a:srgbClr val="7E7E7E"/>
                </a:solidFill>
                <a:latin typeface="Calibri"/>
                <a:cs typeface="Calibri"/>
              </a:rPr>
              <a:t>others.</a:t>
            </a:r>
            <a:endParaRPr sz="1600">
              <a:latin typeface="Calibri"/>
              <a:cs typeface="Calibri"/>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algn="ctr">
              <a:lnSpc>
                <a:spcPts val="670"/>
              </a:lnSpc>
            </a:pPr>
            <a:r>
              <a:t>P</a:t>
            </a:r>
            <a:r>
              <a:rPr spc="-70"/>
              <a:t> </a:t>
            </a:r>
            <a:r>
              <a:rPr spc="45"/>
              <a:t>AG</a:t>
            </a:r>
            <a:r>
              <a:rPr spc="-75"/>
              <a:t> </a:t>
            </a:r>
            <a:r>
              <a:t>E</a:t>
            </a:r>
          </a:p>
          <a:p>
            <a:pPr algn="ctr">
              <a:lnSpc>
                <a:spcPct val="100000"/>
              </a:lnSpc>
            </a:pPr>
            <a:fld id="{81D60167-4931-47E6-BA6A-407CBD079E47}" type="slidenum">
              <a:rPr dirty="0"/>
              <a:t>6</a:t>
            </a:fld>
            <a:endParaRPr/>
          </a:p>
        </p:txBody>
      </p:sp>
      <p:sp>
        <p:nvSpPr>
          <p:cNvPr id="7"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Our Purpose</a:t>
            </a:r>
            <a:endParaRPr lang="en-US" sz="3600" kern="0">
              <a:solidFill>
                <a:srgbClr val="84C8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0B0AB3-D072-1343-AB5E-47919E2DC5DC}"/>
              </a:ext>
            </a:extLst>
          </p:cNvPr>
          <p:cNvGrpSpPr/>
          <p:nvPr/>
        </p:nvGrpSpPr>
        <p:grpSpPr>
          <a:xfrm>
            <a:off x="-1" y="1821737"/>
            <a:ext cx="9601201" cy="1703733"/>
            <a:chOff x="-1" y="1821738"/>
            <a:chExt cx="9588201" cy="1599718"/>
          </a:xfrm>
        </p:grpSpPr>
        <p:pic>
          <p:nvPicPr>
            <p:cNvPr id="3" name="Picture 2" descr="A picture containing person, outdoor, sport, barbell&#10;&#10;Description automatically generated">
              <a:extLst>
                <a:ext uri="{FF2B5EF4-FFF2-40B4-BE49-F238E27FC236}">
                  <a16:creationId xmlns:a16="http://schemas.microsoft.com/office/drawing/2014/main" id="{B1758F09-5D70-E949-83D8-E275BFDB8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21738"/>
              <a:ext cx="2399108" cy="1599718"/>
            </a:xfrm>
            <a:prstGeom prst="rect">
              <a:avLst/>
            </a:prstGeom>
          </p:spPr>
        </p:pic>
        <p:pic>
          <p:nvPicPr>
            <p:cNvPr id="8" name="Picture 7">
              <a:extLst>
                <a:ext uri="{FF2B5EF4-FFF2-40B4-BE49-F238E27FC236}">
                  <a16:creationId xmlns:a16="http://schemas.microsoft.com/office/drawing/2014/main" id="{3701BE74-E221-6F4B-B50A-FE8FE8DBF1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99107" y="1823481"/>
              <a:ext cx="2399108" cy="1596231"/>
            </a:xfrm>
            <a:prstGeom prst="rect">
              <a:avLst/>
            </a:prstGeom>
          </p:spPr>
        </p:pic>
        <p:pic>
          <p:nvPicPr>
            <p:cNvPr id="9" name="Picture 8">
              <a:extLst>
                <a:ext uri="{FF2B5EF4-FFF2-40B4-BE49-F238E27FC236}">
                  <a16:creationId xmlns:a16="http://schemas.microsoft.com/office/drawing/2014/main" id="{8DED663D-6AE5-7241-A00B-0BE44ABC17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98216" y="1821738"/>
              <a:ext cx="2399108" cy="1599717"/>
            </a:xfrm>
            <a:prstGeom prst="rect">
              <a:avLst/>
            </a:prstGeom>
          </p:spPr>
        </p:pic>
        <p:pic>
          <p:nvPicPr>
            <p:cNvPr id="10" name="Picture 9">
              <a:extLst>
                <a:ext uri="{FF2B5EF4-FFF2-40B4-BE49-F238E27FC236}">
                  <a16:creationId xmlns:a16="http://schemas.microsoft.com/office/drawing/2014/main" id="{CE503BDA-A822-F74B-AEC6-88D0548D2C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89092" y="1823481"/>
              <a:ext cx="2399108" cy="1596231"/>
            </a:xfrm>
            <a:prstGeom prst="rect">
              <a:avLst/>
            </a:prstGeom>
          </p:spPr>
        </p:pic>
      </p:grpSp>
      <p:sp>
        <p:nvSpPr>
          <p:cNvPr id="22" name="object 22"/>
          <p:cNvSpPr txBox="1">
            <a:spLocks noGrp="1"/>
          </p:cNvSpPr>
          <p:nvPr>
            <p:ph type="sldNum" sz="quarter" idx="7"/>
          </p:nvPr>
        </p:nvSpPr>
        <p:spPr>
          <a:xfrm>
            <a:off x="9706514" y="7485675"/>
            <a:ext cx="234950" cy="182101"/>
          </a:xfrm>
          <a:prstGeom prst="rect">
            <a:avLst/>
          </a:prstGeom>
        </p:spPr>
        <p:txBody>
          <a:bodyPr vert="horz" wrap="square" lIns="0" tIns="0" rIns="0" bIns="0" rtlCol="0">
            <a:spAutoFit/>
          </a:bodyPr>
          <a:lstStyle/>
          <a:p>
            <a:pPr marL="71755" algn="ctr">
              <a:lnSpc>
                <a:spcPct val="100000"/>
              </a:lnSpc>
            </a:pPr>
            <a:r>
              <a:t>P</a:t>
            </a:r>
            <a:r>
              <a:rPr spc="-70"/>
              <a:t> </a:t>
            </a:r>
            <a:r>
              <a:rPr spc="45"/>
              <a:t>AG</a:t>
            </a:r>
            <a:r>
              <a:rPr spc="-70"/>
              <a:t> </a:t>
            </a:r>
            <a:r>
              <a:t>E</a:t>
            </a:r>
            <a:r>
              <a:rPr lang="en-US"/>
              <a:t> </a:t>
            </a:r>
            <a:fld id="{81D60167-4931-47E6-BA6A-407CBD079E47}" type="slidenum">
              <a:rPr smtClean="0"/>
              <a:pPr marL="71755" algn="ctr">
                <a:lnSpc>
                  <a:spcPct val="100000"/>
                </a:lnSpc>
              </a:pPr>
              <a:t>7</a:t>
            </a:fld>
            <a:r>
              <a:rPr spc="-45"/>
              <a:t> </a:t>
            </a:r>
          </a:p>
        </p:txBody>
      </p:sp>
      <p:sp>
        <p:nvSpPr>
          <p:cNvPr id="12" name="object 3">
            <a:extLst>
              <a:ext uri="{FF2B5EF4-FFF2-40B4-BE49-F238E27FC236}">
                <a16:creationId xmlns:a16="http://schemas.microsoft.com/office/drawing/2014/main" id="{0EFBEE31-421E-3545-B9E3-40F0A14294A8}"/>
              </a:ext>
            </a:extLst>
          </p:cNvPr>
          <p:cNvSpPr txBox="1"/>
          <p:nvPr/>
        </p:nvSpPr>
        <p:spPr>
          <a:xfrm>
            <a:off x="168824" y="3525471"/>
            <a:ext cx="1385455" cy="570028"/>
          </a:xfrm>
          <a:prstGeom prst="rect">
            <a:avLst/>
          </a:prstGeom>
        </p:spPr>
        <p:txBody>
          <a:bodyPr vert="horz" wrap="square" lIns="0" tIns="76835" rIns="0" bIns="0" rtlCol="0">
            <a:spAutoFit/>
          </a:bodyPr>
          <a:lstStyle/>
          <a:p>
            <a:pPr marL="12700">
              <a:lnSpc>
                <a:spcPct val="100000"/>
              </a:lnSpc>
              <a:spcBef>
                <a:spcPts val="605"/>
              </a:spcBef>
            </a:pPr>
            <a:r>
              <a:rPr lang="en-US" sz="1600" b="1" spc="110">
                <a:solidFill>
                  <a:srgbClr val="7E7E7E"/>
                </a:solidFill>
                <a:latin typeface="Calibri"/>
                <a:cs typeface="Calibri"/>
              </a:rPr>
              <a:t>Everyday Enthusiast</a:t>
            </a:r>
            <a:endParaRPr sz="1400">
              <a:latin typeface="Calibri"/>
              <a:cs typeface="Calibri"/>
            </a:endParaRPr>
          </a:p>
        </p:txBody>
      </p:sp>
      <p:sp>
        <p:nvSpPr>
          <p:cNvPr id="13" name="object 3">
            <a:extLst>
              <a:ext uri="{FF2B5EF4-FFF2-40B4-BE49-F238E27FC236}">
                <a16:creationId xmlns:a16="http://schemas.microsoft.com/office/drawing/2014/main" id="{D4B33947-D688-534E-81FB-7F1065F4790F}"/>
              </a:ext>
            </a:extLst>
          </p:cNvPr>
          <p:cNvSpPr txBox="1"/>
          <p:nvPr/>
        </p:nvSpPr>
        <p:spPr>
          <a:xfrm>
            <a:off x="2399107" y="3525471"/>
            <a:ext cx="1736065" cy="570028"/>
          </a:xfrm>
          <a:prstGeom prst="rect">
            <a:avLst/>
          </a:prstGeom>
        </p:spPr>
        <p:txBody>
          <a:bodyPr vert="horz" wrap="square" lIns="0" tIns="76835" rIns="0" bIns="0" rtlCol="0">
            <a:spAutoFit/>
          </a:bodyPr>
          <a:lstStyle/>
          <a:p>
            <a:pPr marL="12700">
              <a:lnSpc>
                <a:spcPct val="100000"/>
              </a:lnSpc>
              <a:spcBef>
                <a:spcPts val="605"/>
              </a:spcBef>
            </a:pPr>
            <a:r>
              <a:rPr lang="en-US" sz="1600" b="1" spc="110">
                <a:solidFill>
                  <a:srgbClr val="7E7E7E"/>
                </a:solidFill>
                <a:latin typeface="Calibri"/>
                <a:cs typeface="Calibri"/>
              </a:rPr>
              <a:t>Lifestyle and Health </a:t>
            </a:r>
            <a:r>
              <a:rPr lang="en-US" sz="1600" b="1" spc="110">
                <a:solidFill>
                  <a:srgbClr val="7E7E7E"/>
                </a:solidFill>
                <a:cs typeface="Calibri"/>
              </a:rPr>
              <a:t>Enthusiast</a:t>
            </a:r>
            <a:endParaRPr sz="1400">
              <a:latin typeface="Calibri"/>
              <a:cs typeface="Calibri"/>
            </a:endParaRPr>
          </a:p>
        </p:txBody>
      </p:sp>
      <p:sp>
        <p:nvSpPr>
          <p:cNvPr id="14" name="object 3">
            <a:extLst>
              <a:ext uri="{FF2B5EF4-FFF2-40B4-BE49-F238E27FC236}">
                <a16:creationId xmlns:a16="http://schemas.microsoft.com/office/drawing/2014/main" id="{A015803B-70F3-B440-9926-9862F5F2A614}"/>
              </a:ext>
            </a:extLst>
          </p:cNvPr>
          <p:cNvSpPr txBox="1"/>
          <p:nvPr/>
        </p:nvSpPr>
        <p:spPr>
          <a:xfrm>
            <a:off x="4819658" y="3525471"/>
            <a:ext cx="1385455" cy="570028"/>
          </a:xfrm>
          <a:prstGeom prst="rect">
            <a:avLst/>
          </a:prstGeom>
        </p:spPr>
        <p:txBody>
          <a:bodyPr vert="horz" wrap="square" lIns="0" tIns="76835" rIns="0" bIns="0" rtlCol="0">
            <a:spAutoFit/>
          </a:bodyPr>
          <a:lstStyle/>
          <a:p>
            <a:pPr marL="12700">
              <a:lnSpc>
                <a:spcPct val="100000"/>
              </a:lnSpc>
              <a:spcBef>
                <a:spcPts val="605"/>
              </a:spcBef>
            </a:pPr>
            <a:r>
              <a:rPr lang="en-US" sz="1600" b="1" spc="110">
                <a:solidFill>
                  <a:srgbClr val="7E7E7E"/>
                </a:solidFill>
                <a:cs typeface="Calibri"/>
              </a:rPr>
              <a:t>Inspired</a:t>
            </a:r>
            <a:br>
              <a:rPr lang="en-US" sz="1600" b="1" spc="110">
                <a:solidFill>
                  <a:srgbClr val="7E7E7E"/>
                </a:solidFill>
                <a:latin typeface="Calibri"/>
                <a:cs typeface="Calibri"/>
              </a:rPr>
            </a:br>
            <a:r>
              <a:rPr lang="en-US" sz="1600" b="1" spc="110">
                <a:solidFill>
                  <a:srgbClr val="7E7E7E"/>
                </a:solidFill>
                <a:latin typeface="Calibri"/>
                <a:cs typeface="Calibri"/>
              </a:rPr>
              <a:t>Athletes</a:t>
            </a:r>
            <a:endParaRPr sz="1400">
              <a:latin typeface="Calibri"/>
              <a:cs typeface="Calibri"/>
            </a:endParaRPr>
          </a:p>
        </p:txBody>
      </p:sp>
      <p:sp>
        <p:nvSpPr>
          <p:cNvPr id="15" name="object 3">
            <a:extLst>
              <a:ext uri="{FF2B5EF4-FFF2-40B4-BE49-F238E27FC236}">
                <a16:creationId xmlns:a16="http://schemas.microsoft.com/office/drawing/2014/main" id="{2A5223DB-8EB5-314E-8D86-DE1D8CA54A92}"/>
              </a:ext>
            </a:extLst>
          </p:cNvPr>
          <p:cNvSpPr txBox="1"/>
          <p:nvPr/>
        </p:nvSpPr>
        <p:spPr>
          <a:xfrm>
            <a:off x="7189092" y="3525471"/>
            <a:ext cx="1385455" cy="570028"/>
          </a:xfrm>
          <a:prstGeom prst="rect">
            <a:avLst/>
          </a:prstGeom>
        </p:spPr>
        <p:txBody>
          <a:bodyPr vert="horz" wrap="square" lIns="0" tIns="76835" rIns="0" bIns="0" rtlCol="0">
            <a:spAutoFit/>
          </a:bodyPr>
          <a:lstStyle/>
          <a:p>
            <a:pPr marL="12700">
              <a:lnSpc>
                <a:spcPct val="100000"/>
              </a:lnSpc>
              <a:spcBef>
                <a:spcPts val="605"/>
              </a:spcBef>
            </a:pPr>
            <a:r>
              <a:rPr lang="en-US" sz="1600" b="1" spc="110">
                <a:solidFill>
                  <a:srgbClr val="7E7E7E"/>
                </a:solidFill>
                <a:latin typeface="Calibri"/>
                <a:cs typeface="Calibri"/>
              </a:rPr>
              <a:t>Weekend</a:t>
            </a:r>
            <a:br>
              <a:rPr lang="en-US" sz="1600" b="1" spc="110">
                <a:solidFill>
                  <a:srgbClr val="7E7E7E"/>
                </a:solidFill>
                <a:latin typeface="Calibri"/>
                <a:cs typeface="Calibri"/>
              </a:rPr>
            </a:br>
            <a:r>
              <a:rPr lang="en-US" sz="1600" b="1" spc="110">
                <a:solidFill>
                  <a:srgbClr val="7E7E7E"/>
                </a:solidFill>
                <a:latin typeface="Calibri"/>
                <a:cs typeface="Calibri"/>
              </a:rPr>
              <a:t>Warriors</a:t>
            </a:r>
            <a:endParaRPr sz="1400">
              <a:latin typeface="Calibri"/>
              <a:cs typeface="Calibri"/>
            </a:endParaRPr>
          </a:p>
        </p:txBody>
      </p:sp>
      <p:sp>
        <p:nvSpPr>
          <p:cNvPr id="17" name="TextBox 16">
            <a:extLst>
              <a:ext uri="{FF2B5EF4-FFF2-40B4-BE49-F238E27FC236}">
                <a16:creationId xmlns:a16="http://schemas.microsoft.com/office/drawing/2014/main" id="{84471DE2-F7AD-F941-A198-B2EA1C553478}"/>
              </a:ext>
            </a:extLst>
          </p:cNvPr>
          <p:cNvSpPr txBox="1"/>
          <p:nvPr/>
        </p:nvSpPr>
        <p:spPr>
          <a:xfrm>
            <a:off x="101085" y="4199514"/>
            <a:ext cx="2601017" cy="2383601"/>
          </a:xfrm>
          <a:prstGeom prst="rect">
            <a:avLst/>
          </a:prstGeom>
          <a:noFill/>
        </p:spPr>
        <p:txBody>
          <a:bodyPr wrap="square" rtlCol="0">
            <a:spAutoFit/>
          </a:bodyPr>
          <a:lstStyle/>
          <a:p>
            <a:pPr marL="12700" marR="407670" algn="just">
              <a:lnSpc>
                <a:spcPct val="125000"/>
              </a:lnSpc>
              <a:spcBef>
                <a:spcPts val="30"/>
              </a:spcBef>
            </a:pPr>
            <a:r>
              <a:rPr lang="en-US" sz="1200">
                <a:solidFill>
                  <a:schemeClr val="bg1">
                    <a:lumMod val="50000"/>
                  </a:schemeClr>
                </a:solidFill>
              </a:rPr>
              <a:t>The Everyday Enthusiast can be found grinding every day of the week—fitness is their religion. MP is here to keep them equipped for their active lifestyle in and out of the gym. With a product to fit all their needs, we can fuel them through an entire workout and beyond</a:t>
            </a:r>
            <a:r>
              <a:rPr lang="en-US" sz="1200"/>
              <a:t>.  </a:t>
            </a:r>
            <a:endParaRPr lang="en-US" sz="1200">
              <a:solidFill>
                <a:schemeClr val="tx1">
                  <a:lumMod val="50000"/>
                  <a:lumOff val="50000"/>
                </a:schemeClr>
              </a:solidFill>
            </a:endParaRPr>
          </a:p>
        </p:txBody>
      </p:sp>
      <p:sp>
        <p:nvSpPr>
          <p:cNvPr id="18" name="TextBox 17">
            <a:extLst>
              <a:ext uri="{FF2B5EF4-FFF2-40B4-BE49-F238E27FC236}">
                <a16:creationId xmlns:a16="http://schemas.microsoft.com/office/drawing/2014/main" id="{3DEC7E22-B51F-674E-B18C-4697139A7552}"/>
              </a:ext>
            </a:extLst>
          </p:cNvPr>
          <p:cNvSpPr txBox="1"/>
          <p:nvPr/>
        </p:nvSpPr>
        <p:spPr>
          <a:xfrm>
            <a:off x="2335238" y="4199514"/>
            <a:ext cx="2760743" cy="2152769"/>
          </a:xfrm>
          <a:prstGeom prst="rect">
            <a:avLst/>
          </a:prstGeom>
          <a:noFill/>
        </p:spPr>
        <p:txBody>
          <a:bodyPr wrap="square" rtlCol="0">
            <a:spAutoFit/>
          </a:bodyPr>
          <a:lstStyle/>
          <a:p>
            <a:pPr marL="12700" marR="407670" algn="just">
              <a:lnSpc>
                <a:spcPct val="125000"/>
              </a:lnSpc>
              <a:spcBef>
                <a:spcPts val="30"/>
              </a:spcBef>
            </a:pPr>
            <a:r>
              <a:rPr lang="en-US" sz="1200">
                <a:solidFill>
                  <a:schemeClr val="bg1">
                    <a:lumMod val="50000"/>
                  </a:schemeClr>
                </a:solidFill>
              </a:rPr>
              <a:t>Health is the name of the game for these consumers who need to trust that the products that they put into their body are clean and efficient. At MP, we use only top of the line ingredients so customers can feel confident using our products to fuel their healthy lifestyle.  </a:t>
            </a:r>
          </a:p>
        </p:txBody>
      </p:sp>
      <p:sp>
        <p:nvSpPr>
          <p:cNvPr id="20" name="TextBox 19">
            <a:extLst>
              <a:ext uri="{FF2B5EF4-FFF2-40B4-BE49-F238E27FC236}">
                <a16:creationId xmlns:a16="http://schemas.microsoft.com/office/drawing/2014/main" id="{ABAC8CA3-70D2-594C-BC60-8CB0A3C98245}"/>
              </a:ext>
            </a:extLst>
          </p:cNvPr>
          <p:cNvSpPr txBox="1"/>
          <p:nvPr/>
        </p:nvSpPr>
        <p:spPr>
          <a:xfrm>
            <a:off x="4739073" y="4199514"/>
            <a:ext cx="2655023" cy="2845266"/>
          </a:xfrm>
          <a:prstGeom prst="rect">
            <a:avLst/>
          </a:prstGeom>
          <a:noFill/>
        </p:spPr>
        <p:txBody>
          <a:bodyPr wrap="square" rtlCol="0">
            <a:spAutoFit/>
          </a:bodyPr>
          <a:lstStyle/>
          <a:p>
            <a:pPr marL="12700" marR="407670" algn="just">
              <a:lnSpc>
                <a:spcPct val="125000"/>
              </a:lnSpc>
              <a:spcBef>
                <a:spcPts val="30"/>
              </a:spcBef>
            </a:pPr>
            <a:r>
              <a:rPr lang="en-US" sz="1200">
                <a:solidFill>
                  <a:schemeClr val="bg1">
                    <a:lumMod val="50000"/>
                  </a:schemeClr>
                </a:solidFill>
              </a:rPr>
              <a:t>This brand-loyal consumer base strives to be the best, and MP is here to help them achieve that goal. With our cutting-edge, science-based products, MP helps these consumers hit the gym hard and attain those gains they’ve been working towards. With these tried-and-true products that deliver results, Inspired Athletes know they can trust us. </a:t>
            </a:r>
          </a:p>
        </p:txBody>
      </p:sp>
      <p:sp>
        <p:nvSpPr>
          <p:cNvPr id="23" name="TextBox 22">
            <a:extLst>
              <a:ext uri="{FF2B5EF4-FFF2-40B4-BE49-F238E27FC236}">
                <a16:creationId xmlns:a16="http://schemas.microsoft.com/office/drawing/2014/main" id="{E2AA53EF-743D-AF49-BBE1-5270ED3564E1}"/>
              </a:ext>
            </a:extLst>
          </p:cNvPr>
          <p:cNvSpPr txBox="1"/>
          <p:nvPr/>
        </p:nvSpPr>
        <p:spPr>
          <a:xfrm>
            <a:off x="7133482" y="4199514"/>
            <a:ext cx="2756094" cy="1921936"/>
          </a:xfrm>
          <a:prstGeom prst="rect">
            <a:avLst/>
          </a:prstGeom>
          <a:noFill/>
        </p:spPr>
        <p:txBody>
          <a:bodyPr wrap="square" rtlCol="0">
            <a:spAutoFit/>
          </a:bodyPr>
          <a:lstStyle/>
          <a:p>
            <a:pPr marL="12700" marR="407670" algn="just">
              <a:lnSpc>
                <a:spcPct val="125000"/>
              </a:lnSpc>
              <a:spcBef>
                <a:spcPts val="30"/>
              </a:spcBef>
            </a:pPr>
            <a:r>
              <a:rPr lang="en-US" sz="1200">
                <a:solidFill>
                  <a:schemeClr val="tx1">
                    <a:lumMod val="50000"/>
                    <a:lumOff val="50000"/>
                  </a:schemeClr>
                </a:solidFill>
              </a:rPr>
              <a:t>As soon as 5 O’ clock hits on Friday this energy driven group begins to plan the way they will maximize the weekend ahead of them. They trust our products will keep them going and they will not miss a beat while actively seeking the next adventure.</a:t>
            </a:r>
          </a:p>
        </p:txBody>
      </p:sp>
      <p:sp>
        <p:nvSpPr>
          <p:cNvPr id="19"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MP Customer Profile</a:t>
            </a:r>
            <a:endParaRPr lang="en-US" sz="3600" kern="0">
              <a:solidFill>
                <a:srgbClr val="84C800"/>
              </a:solidFill>
            </a:endParaRPr>
          </a:p>
        </p:txBody>
      </p:sp>
    </p:spTree>
    <p:extLst>
      <p:ext uri="{BB962C8B-B14F-4D97-AF65-F5344CB8AC3E}">
        <p14:creationId xmlns:p14="http://schemas.microsoft.com/office/powerpoint/2010/main" val="7450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p:cNvGraphicFramePr>
            <a:graphicFrameLocks/>
          </p:cNvGraphicFramePr>
          <p:nvPr>
            <p:extLst>
              <p:ext uri="{D42A27DB-BD31-4B8C-83A1-F6EECF244321}">
                <p14:modId xmlns:p14="http://schemas.microsoft.com/office/powerpoint/2010/main" val="618001717"/>
              </p:ext>
            </p:extLst>
          </p:nvPr>
        </p:nvGraphicFramePr>
        <p:xfrm>
          <a:off x="1137336" y="1680700"/>
          <a:ext cx="8229600" cy="543153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233C64A6-1A1B-B241-9BC2-ED33C6733240}"/>
              </a:ext>
            </a:extLst>
          </p:cNvPr>
          <p:cNvPicPr>
            <a:picLocks noChangeAspect="1"/>
          </p:cNvPicPr>
          <p:nvPr/>
        </p:nvPicPr>
        <p:blipFill>
          <a:blip r:embed="rId4"/>
          <a:stretch>
            <a:fillRect/>
          </a:stretch>
        </p:blipFill>
        <p:spPr>
          <a:xfrm>
            <a:off x="140105" y="4086679"/>
            <a:ext cx="1063474" cy="127880"/>
          </a:xfrm>
          <a:prstGeom prst="rect">
            <a:avLst/>
          </a:prstGeom>
        </p:spPr>
      </p:pic>
      <p:pic>
        <p:nvPicPr>
          <p:cNvPr id="10" name="Picture 9">
            <a:extLst>
              <a:ext uri="{FF2B5EF4-FFF2-40B4-BE49-F238E27FC236}">
                <a16:creationId xmlns:a16="http://schemas.microsoft.com/office/drawing/2014/main" id="{01926B2B-8791-3C47-AD04-D39B6B3BE268}"/>
              </a:ext>
            </a:extLst>
          </p:cNvPr>
          <p:cNvPicPr>
            <a:picLocks noChangeAspect="1"/>
          </p:cNvPicPr>
          <p:nvPr/>
        </p:nvPicPr>
        <p:blipFill>
          <a:blip r:embed="rId5"/>
          <a:stretch>
            <a:fillRect/>
          </a:stretch>
        </p:blipFill>
        <p:spPr>
          <a:xfrm>
            <a:off x="303840" y="4466648"/>
            <a:ext cx="846049" cy="412449"/>
          </a:xfrm>
          <a:prstGeom prst="rect">
            <a:avLst/>
          </a:prstGeom>
        </p:spPr>
      </p:pic>
      <p:sp>
        <p:nvSpPr>
          <p:cNvPr id="24"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Large &amp; Engaged Social Audience</a:t>
            </a:r>
            <a:endParaRPr lang="en-US" sz="3600" kern="0">
              <a:solidFill>
                <a:srgbClr val="84C800"/>
              </a:solidFill>
            </a:endParaRPr>
          </a:p>
        </p:txBody>
      </p:sp>
      <p:sp>
        <p:nvSpPr>
          <p:cNvPr id="25" name="object 22"/>
          <p:cNvSpPr txBox="1">
            <a:spLocks noGrp="1"/>
          </p:cNvSpPr>
          <p:nvPr>
            <p:ph type="sldNum" sz="quarter" idx="4294967295"/>
          </p:nvPr>
        </p:nvSpPr>
        <p:spPr>
          <a:xfrm>
            <a:off x="9706514" y="7485675"/>
            <a:ext cx="234950" cy="179536"/>
          </a:xfrm>
          <a:prstGeom prst="rect">
            <a:avLst/>
          </a:prstGeom>
        </p:spPr>
        <p:txBody>
          <a:bodyPr vert="horz" wrap="square" lIns="0" tIns="0" rIns="0" bIns="0" rtlCol="0">
            <a:spAutoFit/>
          </a:bodyPr>
          <a:lstStyle/>
          <a:p>
            <a:pPr marL="12700" algn="ctr">
              <a:lnSpc>
                <a:spcPts val="670"/>
              </a:lnSpc>
            </a:pPr>
            <a:r>
              <a:rPr sz="600" b="1">
                <a:solidFill>
                  <a:schemeClr val="bg1"/>
                </a:solidFill>
                <a:latin typeface="Calibri"/>
                <a:cs typeface="Calibri"/>
              </a:rPr>
              <a:t>P AG E</a:t>
            </a:r>
          </a:p>
          <a:p>
            <a:pPr marL="12700" algn="ctr">
              <a:lnSpc>
                <a:spcPts val="670"/>
              </a:lnSpc>
            </a:pPr>
            <a:fld id="{81D60167-4931-47E6-BA6A-407CBD079E47}" type="slidenum">
              <a:rPr sz="600" b="1" dirty="0">
                <a:solidFill>
                  <a:schemeClr val="bg1"/>
                </a:solidFill>
                <a:latin typeface="Calibri"/>
                <a:cs typeface="Calibri"/>
              </a:rPr>
              <a:pPr marL="12700" algn="ctr">
                <a:lnSpc>
                  <a:spcPts val="670"/>
                </a:lnSpc>
              </a:pPr>
              <a:t>8</a:t>
            </a:fld>
            <a:r>
              <a:rPr sz="600" b="1">
                <a:solidFill>
                  <a:schemeClr val="bg1"/>
                </a:solidFill>
                <a:latin typeface="Calibri"/>
                <a:cs typeface="Calibri"/>
              </a:rPr>
              <a:t> </a:t>
            </a:r>
          </a:p>
        </p:txBody>
      </p:sp>
      <p:sp>
        <p:nvSpPr>
          <p:cNvPr id="28" name="TextBox 27">
            <a:extLst>
              <a:ext uri="{FF2B5EF4-FFF2-40B4-BE49-F238E27FC236}">
                <a16:creationId xmlns:a16="http://schemas.microsoft.com/office/drawing/2014/main" id="{A182CEFB-3011-0A49-B6F5-0112A6A3B9E9}"/>
              </a:ext>
            </a:extLst>
          </p:cNvPr>
          <p:cNvSpPr txBox="1"/>
          <p:nvPr/>
        </p:nvSpPr>
        <p:spPr>
          <a:xfrm>
            <a:off x="320301" y="7541568"/>
            <a:ext cx="5341577" cy="230832"/>
          </a:xfrm>
          <a:prstGeom prst="rect">
            <a:avLst/>
          </a:prstGeom>
          <a:noFill/>
        </p:spPr>
        <p:txBody>
          <a:bodyPr wrap="square" rtlCol="0" anchor="b">
            <a:spAutoFit/>
          </a:bodyPr>
          <a:lstStyle/>
          <a:p>
            <a:r>
              <a:rPr lang="en-US" sz="900">
                <a:solidFill>
                  <a:schemeClr val="bg1">
                    <a:lumMod val="50000"/>
                  </a:schemeClr>
                </a:solidFill>
              </a:rPr>
              <a:t>Source: Instagram followers as of 2/17/2022. MusclePharm social channels growing by 1K/week</a:t>
            </a:r>
          </a:p>
        </p:txBody>
      </p:sp>
      <p:pic>
        <p:nvPicPr>
          <p:cNvPr id="1026" name="Picture 2" descr="MusclePharm Review (UPDATE: 2021) | 11 Things You Need to Know"/>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183" y="2892302"/>
            <a:ext cx="797182" cy="449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G Energy Drink, Bangster Berry, 16oz Cans (Pack of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940" y="1882868"/>
            <a:ext cx="771728" cy="354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timum Nutrition Logo Vector (.EPS) Free Downloa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338" y="2456338"/>
            <a:ext cx="730143" cy="3017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SN Vector Logo | Logopik"/>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116" y="4889288"/>
            <a:ext cx="753316" cy="5739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dcon 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28" y="3487756"/>
            <a:ext cx="678273" cy="34931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ega | #1 Plant-Based Protein Powder Brand"/>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57" y="5522247"/>
            <a:ext cx="704214" cy="36838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vlution Nutrition"/>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187" y="6054027"/>
            <a:ext cx="603355" cy="31575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ERFORMIX brand design on Behanc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317" t="14993" r="5772" b="19394"/>
          <a:stretch/>
        </p:blipFill>
        <p:spPr bwMode="auto">
          <a:xfrm>
            <a:off x="276192" y="6628561"/>
            <a:ext cx="901344" cy="21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010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670"/>
              </a:lnSpc>
            </a:pPr>
            <a:r>
              <a:t>P</a:t>
            </a:r>
            <a:r>
              <a:rPr spc="-70"/>
              <a:t> </a:t>
            </a:r>
            <a:r>
              <a:rPr spc="45"/>
              <a:t>AG</a:t>
            </a:r>
            <a:r>
              <a:rPr spc="-70"/>
              <a:t> </a:t>
            </a:r>
            <a:r>
              <a:t>E</a:t>
            </a:r>
          </a:p>
          <a:p>
            <a:pPr marL="71755">
              <a:lnSpc>
                <a:spcPct val="100000"/>
              </a:lnSpc>
            </a:pPr>
            <a:fld id="{81D60167-4931-47E6-BA6A-407CBD079E47}" type="slidenum">
              <a:rPr dirty="0"/>
              <a:t>9</a:t>
            </a:fld>
            <a:r>
              <a:rPr spc="-45"/>
              <a:t> </a:t>
            </a:r>
          </a:p>
        </p:txBody>
      </p:sp>
      <p:sp>
        <p:nvSpPr>
          <p:cNvPr id="27" name="object 4">
            <a:extLst>
              <a:ext uri="{FF2B5EF4-FFF2-40B4-BE49-F238E27FC236}">
                <a16:creationId xmlns:a16="http://schemas.microsoft.com/office/drawing/2014/main" id="{EEA6FD98-3729-5B41-BB1F-4040C0950C56}"/>
              </a:ext>
            </a:extLst>
          </p:cNvPr>
          <p:cNvSpPr txBox="1">
            <a:spLocks/>
          </p:cNvSpPr>
          <p:nvPr/>
        </p:nvSpPr>
        <p:spPr>
          <a:xfrm>
            <a:off x="310666" y="775529"/>
            <a:ext cx="9976334" cy="423257"/>
          </a:xfrm>
          <a:prstGeom prst="rect">
            <a:avLst/>
          </a:prstGeom>
        </p:spPr>
        <p:txBody>
          <a:bodyPr vert="horz" wrap="square" lIns="0" tIns="12700" rIns="0" bIns="0" rtlCol="0" anchor="b">
            <a:spAutoFit/>
          </a:bodyPr>
          <a:lstStyle>
            <a:lvl1pPr algn="ctr">
              <a:defRPr sz="6600" b="1" i="0">
                <a:solidFill>
                  <a:srgbClr val="7E7E7E"/>
                </a:solidFill>
                <a:latin typeface="Calibri"/>
                <a:ea typeface="+mj-ea"/>
                <a:cs typeface="Calibri"/>
              </a:defRPr>
            </a:lvl1pPr>
          </a:lstStyle>
          <a:p>
            <a:pPr marL="13335" algn="l">
              <a:lnSpc>
                <a:spcPts val="2995"/>
              </a:lnSpc>
              <a:spcBef>
                <a:spcPts val="100"/>
              </a:spcBef>
            </a:pPr>
            <a:r>
              <a:rPr lang="en-US" sz="3600" kern="0" spc="140">
                <a:solidFill>
                  <a:srgbClr val="84C800"/>
                </a:solidFill>
              </a:rPr>
              <a:t>Existing Products</a:t>
            </a:r>
            <a:endParaRPr lang="en-US" sz="3600" kern="0">
              <a:solidFill>
                <a:srgbClr val="84C800"/>
              </a:solidFill>
            </a:endParaRPr>
          </a:p>
        </p:txBody>
      </p:sp>
      <p:grpSp>
        <p:nvGrpSpPr>
          <p:cNvPr id="24" name="Group 23">
            <a:extLst>
              <a:ext uri="{FF2B5EF4-FFF2-40B4-BE49-F238E27FC236}">
                <a16:creationId xmlns:a16="http://schemas.microsoft.com/office/drawing/2014/main" id="{AFA622F2-F4B1-4AFF-85C7-B8C2D953F50A}"/>
              </a:ext>
            </a:extLst>
          </p:cNvPr>
          <p:cNvGrpSpPr/>
          <p:nvPr/>
        </p:nvGrpSpPr>
        <p:grpSpPr>
          <a:xfrm>
            <a:off x="-30144" y="1941963"/>
            <a:ext cx="9627295" cy="4652147"/>
            <a:chOff x="1648914" y="638673"/>
            <a:chExt cx="9627295" cy="4652147"/>
          </a:xfrm>
        </p:grpSpPr>
        <p:sp>
          <p:nvSpPr>
            <p:cNvPr id="25" name="Rectangle 24">
              <a:extLst>
                <a:ext uri="{FF2B5EF4-FFF2-40B4-BE49-F238E27FC236}">
                  <a16:creationId xmlns:a16="http://schemas.microsoft.com/office/drawing/2014/main" id="{4C531AF4-1BC2-471C-A0DC-D5D32B6ED703}"/>
                </a:ext>
              </a:extLst>
            </p:cNvPr>
            <p:cNvSpPr/>
            <p:nvPr/>
          </p:nvSpPr>
          <p:spPr>
            <a:xfrm>
              <a:off x="1725694" y="1010511"/>
              <a:ext cx="8942307" cy="144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
              <a:extLst>
                <a:ext uri="{FF2B5EF4-FFF2-40B4-BE49-F238E27FC236}">
                  <a16:creationId xmlns:a16="http://schemas.microsoft.com/office/drawing/2014/main" id="{7D514A7A-8001-4733-8B20-E9AF640EA706}"/>
                </a:ext>
              </a:extLst>
            </p:cNvPr>
            <p:cNvSpPr/>
            <p:nvPr/>
          </p:nvSpPr>
          <p:spPr>
            <a:xfrm>
              <a:off x="1648914" y="1460563"/>
              <a:ext cx="2371073" cy="3830257"/>
            </a:xfrm>
            <a:prstGeom prst="roundRect">
              <a:avLst/>
            </a:prstGeom>
            <a:gradFill>
              <a:gsLst>
                <a:gs pos="100000">
                  <a:schemeClr val="bg1">
                    <a:lumMod val="95000"/>
                  </a:schemeClr>
                </a:gs>
                <a:gs pos="0">
                  <a:schemeClr val="bg1">
                    <a:alpha val="0"/>
                  </a:schemeClr>
                </a:gs>
                <a:gs pos="100000">
                  <a:schemeClr val="bg1">
                    <a:lumMod val="95000"/>
                  </a:schemeClr>
                </a:gs>
                <a:gs pos="100000">
                  <a:schemeClr val="bg1">
                    <a:lumMod val="95000"/>
                  </a:schemeClr>
                </a:gs>
                <a:gs pos="11000">
                  <a:schemeClr val="accent1">
                    <a:lumMod val="5000"/>
                    <a:lumOff val="95000"/>
                    <a:alpha val="3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00" dirty="0">
                <a:solidFill>
                  <a:srgbClr val="85D800"/>
                </a:solidFill>
              </a:endParaRPr>
            </a:p>
            <a:p>
              <a:pPr algn="ctr"/>
              <a:endParaRPr lang="en-US" sz="1300" dirty="0">
                <a:solidFill>
                  <a:srgbClr val="000000"/>
                </a:solidFill>
                <a:ea typeface="Times New Roman" panose="02020603050405020304" pitchFamily="18" charset="0"/>
              </a:endParaRPr>
            </a:p>
            <a:p>
              <a:pPr algn="ctr"/>
              <a:endParaRPr lang="en-US" sz="1300" dirty="0">
                <a:solidFill>
                  <a:srgbClr val="000000"/>
                </a:solidFill>
                <a:ea typeface="Times New Roman" panose="02020603050405020304" pitchFamily="18" charset="0"/>
              </a:endParaRPr>
            </a:p>
            <a:p>
              <a:pPr algn="ctr"/>
              <a:endParaRPr lang="en-US" sz="1300" dirty="0">
                <a:solidFill>
                  <a:schemeClr val="tx1"/>
                </a:solidFill>
                <a:ea typeface="Times New Roman" panose="02020603050405020304" pitchFamily="18" charset="0"/>
              </a:endParaRPr>
            </a:p>
            <a:p>
              <a:pPr algn="ctr"/>
              <a:r>
                <a:rPr lang="en-US" sz="1200" dirty="0">
                  <a:solidFill>
                    <a:schemeClr val="tx1"/>
                  </a:solidFill>
                  <a:ea typeface="Times New Roman" panose="02020603050405020304" pitchFamily="18" charset="0"/>
                </a:rPr>
                <a:t>In order to cover the needs of athletes, we introduced our scientifically-advanced, performance-driven Sport Series category. These award-winning, independently-tested products help fuel athletes safely by increasing strength, energy, endurance, recovery and overall athletic performance. It features our Combat Protein Powder, a top selling five-protein blend on the market, currently available in 6 flavors.</a:t>
              </a:r>
              <a:r>
                <a:rPr lang="en-US" sz="1200" dirty="0">
                  <a:solidFill>
                    <a:schemeClr val="tx1"/>
                  </a:solidFill>
                </a:rPr>
                <a:t>  </a:t>
              </a:r>
            </a:p>
          </p:txBody>
        </p:sp>
        <p:sp>
          <p:nvSpPr>
            <p:cNvPr id="32" name="TextBox 31">
              <a:extLst>
                <a:ext uri="{FF2B5EF4-FFF2-40B4-BE49-F238E27FC236}">
                  <a16:creationId xmlns:a16="http://schemas.microsoft.com/office/drawing/2014/main" id="{2956C597-CFF3-4737-8C7D-302BD9B56827}"/>
                </a:ext>
              </a:extLst>
            </p:cNvPr>
            <p:cNvSpPr txBox="1"/>
            <p:nvPr/>
          </p:nvSpPr>
          <p:spPr>
            <a:xfrm>
              <a:off x="2132399" y="2038645"/>
              <a:ext cx="1404098" cy="307777"/>
            </a:xfrm>
            <a:prstGeom prst="rect">
              <a:avLst/>
            </a:prstGeom>
            <a:noFill/>
          </p:spPr>
          <p:txBody>
            <a:bodyPr wrap="square" rtlCol="0">
              <a:spAutoFit/>
            </a:bodyPr>
            <a:lstStyle/>
            <a:p>
              <a:pPr algn="ctr"/>
              <a:r>
                <a:rPr lang="en-US" sz="1400" b="1" dirty="0">
                  <a:solidFill>
                    <a:srgbClr val="84C800"/>
                  </a:solidFill>
                  <a:cs typeface="Times New Roman" panose="02020603050405020304" pitchFamily="18" charset="0"/>
                </a:rPr>
                <a:t>Sport Series</a:t>
              </a:r>
            </a:p>
          </p:txBody>
        </p:sp>
        <p:pic>
          <p:nvPicPr>
            <p:cNvPr id="33" name="Picture 16" descr="https://cdn.shopify.com/s/files/1/1618/2767/products/SportSeries_CombatProtein_2lb_ChocolateMilk_view1_1800x1800.jpg?v=1559580836">
              <a:extLst>
                <a:ext uri="{FF2B5EF4-FFF2-40B4-BE49-F238E27FC236}">
                  <a16:creationId xmlns:a16="http://schemas.microsoft.com/office/drawing/2014/main" id="{BE6564C9-00EE-4615-A96A-0D17ECBC815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7055" y="658143"/>
              <a:ext cx="1374791" cy="137479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4" descr="https://cdn.shopify.com/s/files/1/1618/2767/products/Essentials_Creatine_120serve_1800x1800.jpg?v=1542066901">
              <a:extLst>
                <a:ext uri="{FF2B5EF4-FFF2-40B4-BE49-F238E27FC236}">
                  <a16:creationId xmlns:a16="http://schemas.microsoft.com/office/drawing/2014/main" id="{F1E9EFBD-EAD1-4E1A-945C-F5D273D1F62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50407" y1="41951" x2="50407" y2="41951"/>
                          <a14:foregroundMark x1="59756" y1="40163" x2="59756" y2="40163"/>
                          <a14:foregroundMark x1="40244" y1="40000" x2="40244" y2="40000"/>
                          <a14:foregroundMark x1="78943" y1="63740" x2="78943" y2="63740"/>
                          <a14:foregroundMark x1="78374" y1="85447" x2="78374" y2="85447"/>
                          <a14:foregroundMark x1="76179" y1="79106" x2="76179" y2="79106"/>
                          <a14:foregroundMark x1="32846" y1="6504" x2="32846" y2="6504"/>
                          <a14:foregroundMark x1="58618" y1="6667" x2="58618" y2="6667"/>
                          <a14:foregroundMark x1="78699" y1="6829" x2="78699" y2="6829"/>
                          <a14:foregroundMark x1="25691" y1="6667" x2="25691" y2="6667"/>
                          <a14:foregroundMark x1="36667" y1="2276" x2="36667" y2="2276"/>
                          <a14:foregroundMark x1="40000" y1="1870" x2="40000" y2="1870"/>
                          <a14:foregroundMark x1="42439" y1="1707" x2="42439" y2="1707"/>
                          <a14:foregroundMark x1="80325" y1="56179" x2="80325" y2="56179"/>
                          <a14:foregroundMark x1="81545" y1="58943" x2="81545" y2="58943"/>
                          <a14:foregroundMark x1="86098" y1="50569" x2="86098" y2="50569"/>
                          <a14:foregroundMark x1="86911" y1="48374" x2="86911" y2="48374"/>
                          <a14:foregroundMark x1="86098" y1="46992" x2="86098" y2="46992"/>
                          <a14:foregroundMark x1="86504" y1="45772" x2="86504" y2="45772"/>
                          <a14:foregroundMark x1="86341" y1="66098" x2="86341" y2="66098"/>
                          <a14:foregroundMark x1="86748" y1="63496" x2="86748" y2="63496"/>
                          <a14:foregroundMark x1="86748" y1="60976" x2="86748" y2="60976"/>
                          <a14:foregroundMark x1="86748" y1="58374" x2="86748" y2="58374"/>
                          <a14:foregroundMark x1="86504" y1="55772" x2="86504" y2="55772"/>
                          <a14:foregroundMark x1="86341" y1="54146" x2="86341" y2="54146"/>
                          <a14:foregroundMark x1="86341" y1="52520" x2="86341" y2="52520"/>
                          <a14:foregroundMark x1="85935" y1="90894" x2="85935" y2="90894"/>
                          <a14:foregroundMark x1="85122" y1="92846" x2="85122" y2="92846"/>
                          <a14:foregroundMark x1="72698" y1="7619" x2="72698" y2="7619"/>
                          <a14:foregroundMark x1="60317" y1="1270" x2="60317" y2="1270"/>
                          <a14:foregroundMark x1="62222" y1="1587" x2="62222" y2="1587"/>
                          <a14:foregroundMark x1="67937" y1="2540" x2="67937" y2="2540"/>
                          <a14:foregroundMark x1="71429" y1="1905" x2="71429" y2="1905"/>
                          <a14:foregroundMark x1="74603" y1="1905" x2="74603" y2="1905"/>
                          <a14:foregroundMark x1="76508" y1="1905" x2="76508" y2="1905"/>
                          <a14:foregroundMark x1="78730" y1="2222" x2="78730" y2="2222"/>
                          <a14:foregroundMark x1="79048" y1="2222" x2="79048" y2="2222"/>
                          <a14:foregroundMark x1="80317" y1="2857" x2="80317" y2="2857"/>
                          <a14:foregroundMark x1="29524" y1="1587" x2="29524" y2="1587"/>
                          <a14:foregroundMark x1="27937" y1="1905" x2="27937" y2="1905"/>
                          <a14:foregroundMark x1="26032" y1="2222" x2="26032" y2="2222"/>
                          <a14:foregroundMark x1="24762" y1="2222" x2="24762" y2="2222"/>
                          <a14:foregroundMark x1="23175" y1="2222" x2="23175" y2="2222"/>
                          <a14:foregroundMark x1="21905" y1="2540" x2="21905" y2="2540"/>
                          <a14:foregroundMark x1="21270" y1="2540" x2="21270" y2="2540"/>
                          <a14:foregroundMark x1="19683" y1="2857" x2="19683" y2="2857"/>
                          <a14:foregroundMark x1="18730" y1="2857" x2="18730" y2="2857"/>
                        </a14:backgroundRemoval>
                      </a14:imgEffect>
                    </a14:imgLayer>
                  </a14:imgProps>
                </a:ext>
                <a:ext uri="{28A0092B-C50C-407E-A947-70E740481C1C}">
                  <a14:useLocalDpi xmlns:a14="http://schemas.microsoft.com/office/drawing/2010/main" val="0"/>
                </a:ext>
              </a:extLst>
            </a:blip>
            <a:srcRect l="10391" r="13906"/>
            <a:stretch/>
          </p:blipFill>
          <p:spPr bwMode="auto">
            <a:xfrm>
              <a:off x="4738262" y="677110"/>
              <a:ext cx="1026405" cy="135582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
              <a:extLst>
                <a:ext uri="{FF2B5EF4-FFF2-40B4-BE49-F238E27FC236}">
                  <a16:creationId xmlns:a16="http://schemas.microsoft.com/office/drawing/2014/main" id="{57730244-E754-49FC-B00F-D6E61E7613F7}"/>
                </a:ext>
              </a:extLst>
            </p:cNvPr>
            <p:cNvSpPr/>
            <p:nvPr/>
          </p:nvSpPr>
          <p:spPr>
            <a:xfrm>
              <a:off x="4065928" y="1460563"/>
              <a:ext cx="2371073" cy="3830257"/>
            </a:xfrm>
            <a:prstGeom prst="roundRect">
              <a:avLst/>
            </a:prstGeom>
            <a:gradFill>
              <a:gsLst>
                <a:gs pos="100000">
                  <a:schemeClr val="bg1">
                    <a:lumMod val="95000"/>
                  </a:schemeClr>
                </a:gs>
                <a:gs pos="0">
                  <a:schemeClr val="bg1">
                    <a:alpha val="0"/>
                  </a:schemeClr>
                </a:gs>
                <a:gs pos="100000">
                  <a:schemeClr val="bg1">
                    <a:lumMod val="95000"/>
                  </a:schemeClr>
                </a:gs>
                <a:gs pos="100000">
                  <a:schemeClr val="bg1">
                    <a:lumMod val="95000"/>
                  </a:schemeClr>
                </a:gs>
                <a:gs pos="11000">
                  <a:schemeClr val="accent1">
                    <a:lumMod val="5000"/>
                    <a:lumOff val="95000"/>
                    <a:alpha val="3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algn="ctr">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rPr>
                <a:t>To meet the day-in and day-out demands of fitness and sport, the Essentials Series (formerly known as the Core Series) line of supplements exists for athletes to take daily. These products include daily staples for a healthy body, such as BCAA, creatine, glutamine, carnitine, CLA, fish oil, a multi-vitamin and more</a:t>
              </a:r>
              <a:r>
                <a:rPr lang="en-US" sz="1200" i="1" dirty="0">
                  <a:solidFill>
                    <a:srgbClr val="000000"/>
                  </a:solidFill>
                  <a:effectLst/>
                  <a:latin typeface="Calibri" panose="020F0502020204030204" pitchFamily="34" charset="0"/>
                  <a:ea typeface="Times New Roman" panose="02020603050405020304" pitchFamily="18" charset="0"/>
                </a:rPr>
                <a:t>.</a:t>
              </a:r>
              <a:endParaRPr lang="en-US" sz="1600" dirty="0">
                <a:solidFill>
                  <a:srgbClr val="000000"/>
                </a:solidFill>
                <a:effectLst/>
                <a:latin typeface="Calibri" panose="020F0502020204030204" pitchFamily="34" charset="0"/>
                <a:ea typeface="Calibri" panose="020F0502020204030204" pitchFamily="34" charset="0"/>
              </a:endParaRPr>
            </a:p>
          </p:txBody>
        </p:sp>
        <p:sp>
          <p:nvSpPr>
            <p:cNvPr id="39" name="TextBox 38">
              <a:extLst>
                <a:ext uri="{FF2B5EF4-FFF2-40B4-BE49-F238E27FC236}">
                  <a16:creationId xmlns:a16="http://schemas.microsoft.com/office/drawing/2014/main" id="{074F5D40-3A46-46FC-8DE1-92472D7AF658}"/>
                </a:ext>
              </a:extLst>
            </p:cNvPr>
            <p:cNvSpPr txBox="1"/>
            <p:nvPr/>
          </p:nvSpPr>
          <p:spPr>
            <a:xfrm>
              <a:off x="4589130" y="2038644"/>
              <a:ext cx="1324666" cy="307777"/>
            </a:xfrm>
            <a:prstGeom prst="rect">
              <a:avLst/>
            </a:prstGeom>
            <a:noFill/>
          </p:spPr>
          <p:txBody>
            <a:bodyPr wrap="square" rtlCol="0">
              <a:spAutoFit/>
            </a:bodyPr>
            <a:lstStyle/>
            <a:p>
              <a:pPr algn="ctr"/>
              <a:r>
                <a:rPr lang="en-US" sz="1400" b="1" dirty="0">
                  <a:solidFill>
                    <a:srgbClr val="84C800"/>
                  </a:solidFill>
                  <a:cs typeface="Times New Roman" panose="02020603050405020304" pitchFamily="18" charset="0"/>
                </a:rPr>
                <a:t>Essential Series</a:t>
              </a:r>
            </a:p>
          </p:txBody>
        </p:sp>
        <p:pic>
          <p:nvPicPr>
            <p:cNvPr id="43" name="Picture 42" descr="A picture containing food, lotion, bottle&#10;&#10;Description automatically generated">
              <a:extLst>
                <a:ext uri="{FF2B5EF4-FFF2-40B4-BE49-F238E27FC236}">
                  <a16:creationId xmlns:a16="http://schemas.microsoft.com/office/drawing/2014/main" id="{468C7BAF-B83A-4705-A72C-177FE787EF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9095" y="638673"/>
              <a:ext cx="1218765" cy="1394260"/>
            </a:xfrm>
            <a:prstGeom prst="rect">
              <a:avLst/>
            </a:prstGeom>
          </p:spPr>
        </p:pic>
        <p:sp>
          <p:nvSpPr>
            <p:cNvPr id="44" name="Rounded Rectangle 3">
              <a:extLst>
                <a:ext uri="{FF2B5EF4-FFF2-40B4-BE49-F238E27FC236}">
                  <a16:creationId xmlns:a16="http://schemas.microsoft.com/office/drawing/2014/main" id="{91AA7C7B-90FB-45D3-9CF7-B5BE2DDD0FFA}"/>
                </a:ext>
              </a:extLst>
            </p:cNvPr>
            <p:cNvSpPr/>
            <p:nvPr/>
          </p:nvSpPr>
          <p:spPr>
            <a:xfrm>
              <a:off x="6482941" y="1460563"/>
              <a:ext cx="2371073" cy="3830257"/>
            </a:xfrm>
            <a:prstGeom prst="roundRect">
              <a:avLst/>
            </a:prstGeom>
            <a:gradFill>
              <a:gsLst>
                <a:gs pos="100000">
                  <a:schemeClr val="bg1">
                    <a:lumMod val="95000"/>
                  </a:schemeClr>
                </a:gs>
                <a:gs pos="0">
                  <a:schemeClr val="bg1">
                    <a:alpha val="0"/>
                  </a:schemeClr>
                </a:gs>
                <a:gs pos="100000">
                  <a:schemeClr val="bg1">
                    <a:lumMod val="95000"/>
                  </a:schemeClr>
                </a:gs>
                <a:gs pos="100000">
                  <a:schemeClr val="bg1">
                    <a:lumMod val="95000"/>
                  </a:schemeClr>
                </a:gs>
                <a:gs pos="11000">
                  <a:schemeClr val="accent1">
                    <a:lumMod val="5000"/>
                    <a:lumOff val="95000"/>
                    <a:alpha val="3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00" dirty="0">
                <a:solidFill>
                  <a:srgbClr val="85D800"/>
                </a:solidFill>
              </a:endParaRPr>
            </a:p>
            <a:p>
              <a:pPr algn="ctr"/>
              <a:endParaRPr lang="en-US" sz="1300" dirty="0">
                <a:solidFill>
                  <a:srgbClr val="000000"/>
                </a:solidFill>
                <a:ea typeface="Times New Roman" panose="02020603050405020304" pitchFamily="18" charset="0"/>
              </a:endParaRPr>
            </a:p>
            <a:p>
              <a:pPr algn="ctr"/>
              <a:endParaRPr lang="en-US" sz="1300" dirty="0">
                <a:solidFill>
                  <a:srgbClr val="000000"/>
                </a:solidFill>
                <a:ea typeface="Times New Roman" panose="02020603050405020304" pitchFamily="18" charset="0"/>
              </a:endParaRPr>
            </a:p>
            <a:p>
              <a:pPr algn="ctr"/>
              <a:r>
                <a:rPr lang="en-US" sz="1200" dirty="0">
                  <a:solidFill>
                    <a:srgbClr val="000000"/>
                  </a:solidFill>
                  <a:effectLst/>
                  <a:latin typeface="Calibri" panose="020F0502020204030204" pitchFamily="34" charset="0"/>
                  <a:ea typeface="Times New Roman" panose="02020603050405020304" pitchFamily="18" charset="0"/>
                </a:rPr>
                <a:t>Designed and formulated specifically for the female body, </a:t>
              </a:r>
              <a:r>
                <a:rPr lang="en-US" sz="1200" dirty="0" err="1">
                  <a:solidFill>
                    <a:srgbClr val="000000"/>
                  </a:solidFill>
                  <a:effectLst/>
                  <a:latin typeface="Calibri" panose="020F0502020204030204" pitchFamily="34" charset="0"/>
                  <a:ea typeface="Times New Roman" panose="02020603050405020304" pitchFamily="18" charset="0"/>
                </a:rPr>
                <a:t>FitMiss</a:t>
              </a:r>
              <a:r>
                <a:rPr lang="en-US" sz="1200" dirty="0">
                  <a:solidFill>
                    <a:srgbClr val="000000"/>
                  </a:solidFill>
                  <a:effectLst/>
                  <a:latin typeface="Calibri" panose="020F0502020204030204" pitchFamily="34" charset="0"/>
                  <a:ea typeface="Times New Roman" panose="02020603050405020304" pitchFamily="18" charset="0"/>
                </a:rPr>
                <a:t> sports nutrition products are complementary to any active female’s diet. In seeking a stronger, more balanced foundation, </a:t>
              </a:r>
              <a:r>
                <a:rPr lang="en-US" sz="1200" dirty="0" err="1">
                  <a:solidFill>
                    <a:srgbClr val="000000"/>
                  </a:solidFill>
                  <a:effectLst/>
                  <a:latin typeface="Calibri" panose="020F0502020204030204" pitchFamily="34" charset="0"/>
                  <a:ea typeface="Times New Roman" panose="02020603050405020304" pitchFamily="18" charset="0"/>
                </a:rPr>
                <a:t>FitMiss</a:t>
              </a:r>
              <a:r>
                <a:rPr lang="en-US" sz="1200" dirty="0">
                  <a:solidFill>
                    <a:srgbClr val="000000"/>
                  </a:solidFill>
                  <a:effectLst/>
                  <a:latin typeface="Calibri" panose="020F0502020204030204" pitchFamily="34" charset="0"/>
                  <a:ea typeface="Times New Roman" panose="02020603050405020304" pitchFamily="18" charset="0"/>
                </a:rPr>
                <a:t> ingredients support women in areas of weight management, lean muscle mass, body composition, and general health and wellness. Currently, </a:t>
              </a:r>
              <a:r>
                <a:rPr lang="en-US" sz="1200" dirty="0" err="1">
                  <a:solidFill>
                    <a:srgbClr val="000000"/>
                  </a:solidFill>
                  <a:effectLst/>
                  <a:latin typeface="Calibri" panose="020F0502020204030204" pitchFamily="34" charset="0"/>
                  <a:ea typeface="Times New Roman" panose="02020603050405020304" pitchFamily="18" charset="0"/>
                </a:rPr>
                <a:t>FitMiss</a:t>
              </a:r>
              <a:r>
                <a:rPr lang="en-US" sz="1200" dirty="0">
                  <a:solidFill>
                    <a:srgbClr val="000000"/>
                  </a:solidFill>
                  <a:effectLst/>
                  <a:latin typeface="Calibri" panose="020F0502020204030204" pitchFamily="34" charset="0"/>
                  <a:ea typeface="Times New Roman" panose="02020603050405020304" pitchFamily="18" charset="0"/>
                </a:rPr>
                <a:t> protein powder is available in 3 flavors.</a:t>
              </a:r>
              <a:endParaRPr lang="en-US" sz="1200" dirty="0">
                <a:solidFill>
                  <a:schemeClr val="tx1"/>
                </a:solidFill>
              </a:endParaRPr>
            </a:p>
          </p:txBody>
        </p:sp>
        <p:sp>
          <p:nvSpPr>
            <p:cNvPr id="45" name="TextBox 44">
              <a:extLst>
                <a:ext uri="{FF2B5EF4-FFF2-40B4-BE49-F238E27FC236}">
                  <a16:creationId xmlns:a16="http://schemas.microsoft.com/office/drawing/2014/main" id="{92D7CF05-0199-4A2B-93A5-F97D56E20A51}"/>
                </a:ext>
              </a:extLst>
            </p:cNvPr>
            <p:cNvSpPr txBox="1"/>
            <p:nvPr/>
          </p:nvSpPr>
          <p:spPr>
            <a:xfrm>
              <a:off x="7027065" y="2038645"/>
              <a:ext cx="1282825" cy="307777"/>
            </a:xfrm>
            <a:prstGeom prst="rect">
              <a:avLst/>
            </a:prstGeom>
            <a:noFill/>
          </p:spPr>
          <p:txBody>
            <a:bodyPr wrap="square" rtlCol="0">
              <a:spAutoFit/>
            </a:bodyPr>
            <a:lstStyle/>
            <a:p>
              <a:pPr algn="ctr"/>
              <a:r>
                <a:rPr lang="en-US" sz="1400" b="1" dirty="0">
                  <a:solidFill>
                    <a:srgbClr val="84C800"/>
                  </a:solidFill>
                  <a:cs typeface="Times New Roman" panose="02020603050405020304" pitchFamily="18" charset="0"/>
                </a:rPr>
                <a:t>FitMiss</a:t>
              </a:r>
            </a:p>
          </p:txBody>
        </p:sp>
        <p:sp>
          <p:nvSpPr>
            <p:cNvPr id="46" name="Rounded Rectangle 3">
              <a:extLst>
                <a:ext uri="{FF2B5EF4-FFF2-40B4-BE49-F238E27FC236}">
                  <a16:creationId xmlns:a16="http://schemas.microsoft.com/office/drawing/2014/main" id="{8D0EAAE5-D9B5-46AC-AF2B-2465F738F636}"/>
                </a:ext>
              </a:extLst>
            </p:cNvPr>
            <p:cNvSpPr/>
            <p:nvPr/>
          </p:nvSpPr>
          <p:spPr>
            <a:xfrm>
              <a:off x="8905136" y="1460563"/>
              <a:ext cx="2371073" cy="3830257"/>
            </a:xfrm>
            <a:prstGeom prst="roundRect">
              <a:avLst/>
            </a:prstGeom>
            <a:gradFill>
              <a:gsLst>
                <a:gs pos="100000">
                  <a:schemeClr val="bg1">
                    <a:lumMod val="95000"/>
                  </a:schemeClr>
                </a:gs>
                <a:gs pos="0">
                  <a:schemeClr val="bg1">
                    <a:alpha val="0"/>
                  </a:schemeClr>
                </a:gs>
                <a:gs pos="100000">
                  <a:schemeClr val="bg1">
                    <a:lumMod val="95000"/>
                  </a:schemeClr>
                </a:gs>
                <a:gs pos="100000">
                  <a:schemeClr val="bg1">
                    <a:lumMod val="95000"/>
                  </a:schemeClr>
                </a:gs>
                <a:gs pos="11000">
                  <a:schemeClr val="accent1">
                    <a:lumMod val="5000"/>
                    <a:lumOff val="95000"/>
                    <a:alpha val="3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solidFill>
                  <a:schemeClr val="tx1"/>
                </a:solidFill>
              </a:endParaRPr>
            </a:p>
            <a:p>
              <a:pPr algn="ctr"/>
              <a:endParaRPr lang="en-US" sz="1200" dirty="0">
                <a:solidFill>
                  <a:schemeClr val="tx1"/>
                </a:solidFill>
                <a:effectLst/>
                <a:ea typeface="Times New Roman" panose="02020603050405020304" pitchFamily="18" charset="0"/>
              </a:endParaRPr>
            </a:p>
            <a:p>
              <a:pPr algn="ctr"/>
              <a:endParaRPr lang="en-US" sz="1200" dirty="0">
                <a:solidFill>
                  <a:schemeClr val="tx1"/>
                </a:solidFill>
                <a:ea typeface="Times New Roman" panose="02020603050405020304" pitchFamily="18" charset="0"/>
              </a:endParaRPr>
            </a:p>
            <a:p>
              <a:pPr algn="ctr"/>
              <a:endParaRPr lang="en-US" sz="1200" dirty="0">
                <a:solidFill>
                  <a:schemeClr val="tx1"/>
                </a:solidFill>
                <a:effectLst/>
                <a:ea typeface="Times New Roman" panose="02020603050405020304" pitchFamily="18" charset="0"/>
              </a:endParaRPr>
            </a:p>
            <a:p>
              <a:pPr algn="ctr"/>
              <a:r>
                <a:rPr lang="en-US" sz="1200" dirty="0">
                  <a:solidFill>
                    <a:schemeClr val="tx1"/>
                  </a:solidFill>
                  <a:effectLst/>
                  <a:ea typeface="Times New Roman" panose="02020603050405020304" pitchFamily="18" charset="0"/>
                </a:rPr>
                <a:t>As more and more consumers are seeking healthier and convenient snacking options, retailers across multiple channels are capitalizing on this emerging trend by aggressively expanding their better-for-you assortments. Our On-the-Go portfolio of ready to eat products includes our award-winning Combat Crunch Protein Bars, currently available in 4 flavors. </a:t>
              </a:r>
              <a:endParaRPr lang="en-US" sz="1200" dirty="0">
                <a:solidFill>
                  <a:schemeClr val="tx1"/>
                </a:solidFill>
                <a:ea typeface="Times New Roman" panose="02020603050405020304" pitchFamily="18" charset="0"/>
              </a:endParaRPr>
            </a:p>
            <a:p>
              <a:pPr algn="ctr"/>
              <a:endParaRPr lang="en-US" sz="1300" dirty="0">
                <a:solidFill>
                  <a:srgbClr val="000000"/>
                </a:solidFill>
                <a:ea typeface="Times New Roman" panose="02020603050405020304" pitchFamily="18" charset="0"/>
              </a:endParaRPr>
            </a:p>
            <a:p>
              <a:pPr algn="ctr"/>
              <a:endParaRPr lang="en-US" sz="1300" dirty="0">
                <a:solidFill>
                  <a:schemeClr val="tx1"/>
                </a:solidFill>
                <a:ea typeface="Times New Roman" panose="02020603050405020304" pitchFamily="18" charset="0"/>
              </a:endParaRPr>
            </a:p>
          </p:txBody>
        </p:sp>
        <p:pic>
          <p:nvPicPr>
            <p:cNvPr id="47" name="Picture 46">
              <a:extLst>
                <a:ext uri="{FF2B5EF4-FFF2-40B4-BE49-F238E27FC236}">
                  <a16:creationId xmlns:a16="http://schemas.microsoft.com/office/drawing/2014/main" id="{9C8B5C1E-9272-4862-9A99-6358D1DE4DE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00445" y="652478"/>
              <a:ext cx="1380455" cy="1380455"/>
            </a:xfrm>
            <a:prstGeom prst="rect">
              <a:avLst/>
            </a:prstGeom>
          </p:spPr>
        </p:pic>
        <p:sp>
          <p:nvSpPr>
            <p:cNvPr id="48" name="TextBox 47">
              <a:extLst>
                <a:ext uri="{FF2B5EF4-FFF2-40B4-BE49-F238E27FC236}">
                  <a16:creationId xmlns:a16="http://schemas.microsoft.com/office/drawing/2014/main" id="{220B216D-345F-4572-9B4A-6A8978AF7DD7}"/>
                </a:ext>
              </a:extLst>
            </p:cNvPr>
            <p:cNvSpPr txBox="1"/>
            <p:nvPr/>
          </p:nvSpPr>
          <p:spPr>
            <a:xfrm>
              <a:off x="9404681" y="2038645"/>
              <a:ext cx="1371983" cy="307777"/>
            </a:xfrm>
            <a:prstGeom prst="rect">
              <a:avLst/>
            </a:prstGeom>
            <a:noFill/>
          </p:spPr>
          <p:txBody>
            <a:bodyPr wrap="square" rtlCol="0">
              <a:spAutoFit/>
            </a:bodyPr>
            <a:lstStyle/>
            <a:p>
              <a:pPr algn="ctr"/>
              <a:r>
                <a:rPr lang="en-US" sz="1400" b="1" dirty="0">
                  <a:solidFill>
                    <a:srgbClr val="84C800"/>
                  </a:solidFill>
                  <a:cs typeface="Times New Roman" panose="02020603050405020304" pitchFamily="18" charset="0"/>
                </a:rPr>
                <a:t>On-the-Go</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TotalTime>
  <Words>2526</Words>
  <Application>Microsoft Office PowerPoint</Application>
  <PresentationFormat>Custom</PresentationFormat>
  <Paragraphs>234</Paragraphs>
  <Slides>21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COMBAT</vt:lpstr>
      <vt:lpstr>WOMENS COMPLETE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Harrelson</dc:creator>
  <cp:lastModifiedBy>Ty Chapman</cp:lastModifiedBy>
  <cp:revision>17</cp:revision>
  <cp:lastPrinted>2021-07-20T04:47:56Z</cp:lastPrinted>
  <dcterms:created xsi:type="dcterms:W3CDTF">2020-05-06T21:14:00Z</dcterms:created>
  <dcterms:modified xsi:type="dcterms:W3CDTF">2022-03-05T03:38:47Z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2019-09-04T00:00:00Z</vt:filetime>
  </property>
  <property fmtid="{D5CDD505-2E9C-101B-9397-08002B2CF9AE}" pid="3" name="Creator">
    <vt:lpwstr>Acrobat PDFMaker 19 for PowerPoint</vt:lpwstr>
  </property>
  <property fmtid="{D5CDD505-2E9C-101B-9397-08002B2CF9AE}" pid="4" name="LastSaved">
    <vt:filetime>2020-05-06T00:00:00Z</vt:filetime>
  </property>
</Properties>
</file>